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4" r:id="rId3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96BADA"/>
    <a:srgbClr val="2E75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2138" autoAdjust="0"/>
  </p:normalViewPr>
  <p:slideViewPr>
    <p:cSldViewPr snapToGrid="0">
      <p:cViewPr varScale="1">
        <p:scale>
          <a:sx n="61" d="100"/>
          <a:sy n="61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6B3B-14FF-472D-B733-F1559A94907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0BD14-FFEA-44A5-879E-A2FA05E40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610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6B3B-14FF-472D-B733-F1559A94907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0BD14-FFEA-44A5-879E-A2FA05E40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217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6B3B-14FF-472D-B733-F1559A94907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0BD14-FFEA-44A5-879E-A2FA05E40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289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6B3B-14FF-472D-B733-F1559A94907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0BD14-FFEA-44A5-879E-A2FA05E40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55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6B3B-14FF-472D-B733-F1559A94907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0BD14-FFEA-44A5-879E-A2FA05E40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218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6B3B-14FF-472D-B733-F1559A94907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0BD14-FFEA-44A5-879E-A2FA05E40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132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6B3B-14FF-472D-B733-F1559A94907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0BD14-FFEA-44A5-879E-A2FA05E40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402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6B3B-14FF-472D-B733-F1559A94907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0BD14-FFEA-44A5-879E-A2FA05E40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978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6B3B-14FF-472D-B733-F1559A94907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0BD14-FFEA-44A5-879E-A2FA05E40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51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6B3B-14FF-472D-B733-F1559A94907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0BD14-FFEA-44A5-879E-A2FA05E40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836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6B3B-14FF-472D-B733-F1559A94907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0BD14-FFEA-44A5-879E-A2FA05E40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877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16B3B-14FF-472D-B733-F1559A94907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0BD14-FFEA-44A5-879E-A2FA05E40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978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15603-BA93-4632-8AE5-B79F79C12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3253" y="119516"/>
            <a:ext cx="4561243" cy="854745"/>
          </a:xfrm>
        </p:spPr>
        <p:txBody>
          <a:bodyPr>
            <a:normAutofit/>
          </a:bodyPr>
          <a:lstStyle/>
          <a:p>
            <a:pPr algn="ctr"/>
            <a:r>
              <a:rPr lang="en-US" sz="3250" dirty="0">
                <a:latin typeface="Comic Sans MS" panose="030F0702030302020204" pitchFamily="66" charset="0"/>
              </a:rPr>
              <a:t>Year 2 Summer Term </a:t>
            </a:r>
            <a:endParaRPr lang="en-GB" sz="325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8B058E-A82A-4747-969C-CBDA0D36B699}"/>
              </a:ext>
            </a:extLst>
          </p:cNvPr>
          <p:cNvSpPr txBox="1"/>
          <p:nvPr/>
        </p:nvSpPr>
        <p:spPr>
          <a:xfrm>
            <a:off x="4943992" y="2967466"/>
            <a:ext cx="4731811" cy="369332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Why is this a high quality text in Year 2?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Langdale Primary School | Newcastle under Lyme">
            <a:extLst>
              <a:ext uri="{FF2B5EF4-FFF2-40B4-BE49-F238E27FC236}">
                <a16:creationId xmlns:a16="http://schemas.microsoft.com/office/drawing/2014/main" id="{6A41B4CA-BCEA-4335-83B6-7B16D9F7D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80" y="235121"/>
            <a:ext cx="1140680" cy="114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E950F62-04A0-49C2-84EF-306AE6B279E4}"/>
              </a:ext>
            </a:extLst>
          </p:cNvPr>
          <p:cNvSpPr txBox="1"/>
          <p:nvPr/>
        </p:nvSpPr>
        <p:spPr>
          <a:xfrm>
            <a:off x="5058450" y="3413635"/>
            <a:ext cx="4324160" cy="2062103"/>
          </a:xfrm>
          <a:prstGeom prst="rect">
            <a:avLst/>
          </a:prstGeom>
          <a:solidFill>
            <a:schemeClr val="accent2">
              <a:lumMod val="60000"/>
              <a:lumOff val="40000"/>
              <a:alpha val="50196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Dialogue is used to move the action on or to heighten empathy for a character. 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Subordination and coordination</a:t>
            </a:r>
            <a:endParaRPr lang="en-US" sz="1600" dirty="0">
              <a:latin typeface="Comic Sans MS" panose="030F0702030302020204" pitchFamily="66" charset="0"/>
            </a:endParaRPr>
          </a:p>
          <a:p>
            <a:r>
              <a:rPr lang="en-US" sz="1600" dirty="0">
                <a:latin typeface="Comic Sans MS" panose="030F0702030302020204" pitchFamily="66" charset="0"/>
              </a:rPr>
              <a:t>Expanded noun phrases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2A sentences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Wider range of verbs and adjectives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Higher level vocab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A0245B-DED4-4FA9-BD80-5321037B5DC2}"/>
              </a:ext>
            </a:extLst>
          </p:cNvPr>
          <p:cNvSpPr txBox="1"/>
          <p:nvPr/>
        </p:nvSpPr>
        <p:spPr>
          <a:xfrm>
            <a:off x="1405667" y="741815"/>
            <a:ext cx="5189377" cy="1015663"/>
          </a:xfrm>
          <a:prstGeom prst="rect">
            <a:avLst/>
          </a:prstGeom>
          <a:solidFill>
            <a:srgbClr val="FFFF00">
              <a:alpha val="60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Hansel and Gretel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by Josephine Collins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14" name="Graphic 13" descr="Mountain scene">
            <a:extLst>
              <a:ext uri="{FF2B5EF4-FFF2-40B4-BE49-F238E27FC236}">
                <a16:creationId xmlns:a16="http://schemas.microsoft.com/office/drawing/2014/main" id="{8BDA74AC-3E71-4E95-BC50-17C7B44A59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66114" y="595715"/>
            <a:ext cx="914400" cy="9144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AC59267-50DF-4702-89E4-B63A2223E68B}"/>
              </a:ext>
            </a:extLst>
          </p:cNvPr>
          <p:cNvSpPr txBox="1"/>
          <p:nvPr/>
        </p:nvSpPr>
        <p:spPr>
          <a:xfrm>
            <a:off x="7846016" y="177556"/>
            <a:ext cx="20599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Narrative:</a:t>
            </a:r>
          </a:p>
          <a:p>
            <a:r>
              <a:rPr lang="en-US" sz="1200" dirty="0">
                <a:latin typeface="Comic Sans MS" panose="030F0702030302020204" pitchFamily="66" charset="0"/>
              </a:rPr>
              <a:t>Traditional tales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1F5AE75-F06E-46F7-9408-1A5DD2C32D38}"/>
              </a:ext>
            </a:extLst>
          </p:cNvPr>
          <p:cNvSpPr txBox="1"/>
          <p:nvPr/>
        </p:nvSpPr>
        <p:spPr>
          <a:xfrm>
            <a:off x="274680" y="2353323"/>
            <a:ext cx="4324160" cy="1384995"/>
          </a:xfrm>
          <a:prstGeom prst="rect">
            <a:avLst/>
          </a:prstGeom>
          <a:solidFill>
            <a:schemeClr val="accent2">
              <a:lumMod val="60000"/>
              <a:lumOff val="40000"/>
              <a:alpha val="50196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This is a traditional tale about two young children who are abandoned in the woods by their Father and Stepmother. Eventually the children find a house made of sweets but the owner of the house is actually a wicked witch who traps them. How will the children defeat the witch and escape?</a:t>
            </a:r>
            <a:endParaRPr lang="en-US" sz="1100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28BC838-EE1B-471E-8974-26ECC77BAE45}"/>
              </a:ext>
            </a:extLst>
          </p:cNvPr>
          <p:cNvSpPr txBox="1"/>
          <p:nvPr/>
        </p:nvSpPr>
        <p:spPr>
          <a:xfrm>
            <a:off x="274680" y="1792493"/>
            <a:ext cx="4173611" cy="461665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Synopsis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FF31B76-18F4-4879-BCEF-30F00B553491}"/>
              </a:ext>
            </a:extLst>
          </p:cNvPr>
          <p:cNvSpPr txBox="1"/>
          <p:nvPr/>
        </p:nvSpPr>
        <p:spPr>
          <a:xfrm>
            <a:off x="274680" y="4246096"/>
            <a:ext cx="4324160" cy="1754326"/>
          </a:xfrm>
          <a:prstGeom prst="rect">
            <a:avLst/>
          </a:prstGeom>
          <a:solidFill>
            <a:schemeClr val="accent2">
              <a:lumMod val="60000"/>
              <a:lumOff val="40000"/>
              <a:alpha val="50196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This is a lesser known traditional tale that builds on the experiences from Year 1. It has relatable characters and the plot is clear and predictable. It allows for writing a simple narrative with an aspect of innovation.</a:t>
            </a:r>
          </a:p>
          <a:p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8986687-B45C-468D-8D93-CCFA8C18915F}"/>
              </a:ext>
            </a:extLst>
          </p:cNvPr>
          <p:cNvSpPr txBox="1"/>
          <p:nvPr/>
        </p:nvSpPr>
        <p:spPr>
          <a:xfrm>
            <a:off x="188780" y="3829038"/>
            <a:ext cx="4612141" cy="369332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Rationale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B738672-B945-49E6-A4F0-8E70FBBC786E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005" y="336465"/>
            <a:ext cx="1035050" cy="1159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863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15603-BA93-4632-8AE5-B79F79C12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9081" y="126413"/>
            <a:ext cx="4561243" cy="854745"/>
          </a:xfrm>
        </p:spPr>
        <p:txBody>
          <a:bodyPr>
            <a:normAutofit/>
          </a:bodyPr>
          <a:lstStyle/>
          <a:p>
            <a:pPr algn="ctr"/>
            <a:r>
              <a:rPr lang="en-US" sz="3250" dirty="0">
                <a:latin typeface="Comic Sans MS" panose="030F0702030302020204" pitchFamily="66" charset="0"/>
              </a:rPr>
              <a:t>Year 2 Summer Term </a:t>
            </a:r>
            <a:endParaRPr lang="en-GB" sz="325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8B058E-A82A-4747-969C-CBDA0D36B699}"/>
              </a:ext>
            </a:extLst>
          </p:cNvPr>
          <p:cNvSpPr txBox="1"/>
          <p:nvPr/>
        </p:nvSpPr>
        <p:spPr>
          <a:xfrm>
            <a:off x="314571" y="1515541"/>
            <a:ext cx="4324160" cy="461665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Fantastic Features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Langdale Primary School | Newcastle under Lyme">
            <a:extLst>
              <a:ext uri="{FF2B5EF4-FFF2-40B4-BE49-F238E27FC236}">
                <a16:creationId xmlns:a16="http://schemas.microsoft.com/office/drawing/2014/main" id="{6A41B4CA-BCEA-4335-83B6-7B16D9F7D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48" y="218956"/>
            <a:ext cx="1140680" cy="114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E950F62-04A0-49C2-84EF-306AE6B279E4}"/>
              </a:ext>
            </a:extLst>
          </p:cNvPr>
          <p:cNvSpPr txBox="1"/>
          <p:nvPr/>
        </p:nvSpPr>
        <p:spPr>
          <a:xfrm>
            <a:off x="314571" y="2078191"/>
            <a:ext cx="4324160" cy="2246769"/>
          </a:xfrm>
          <a:prstGeom prst="rect">
            <a:avLst/>
          </a:prstGeom>
          <a:solidFill>
            <a:schemeClr val="accent2">
              <a:lumMod val="60000"/>
              <a:lumOff val="40000"/>
              <a:alpha val="50196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Writing Outcome  - A new ending for the text.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Subordination and coordination: and, but, because</a:t>
            </a:r>
            <a:endParaRPr lang="en-US" sz="1400" dirty="0">
              <a:latin typeface="Comic Sans MS" panose="030F0702030302020204" pitchFamily="66" charset="0"/>
            </a:endParaRPr>
          </a:p>
          <a:p>
            <a:r>
              <a:rPr lang="en-US" sz="1400" dirty="0">
                <a:latin typeface="Comic Sans MS" panose="030F0702030302020204" pitchFamily="66" charset="0"/>
              </a:rPr>
              <a:t>Expanded noun phrases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2A sentences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Verbs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Synonyms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Higher level vocab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14" name="Graphic 13" descr="Mountain scene">
            <a:extLst>
              <a:ext uri="{FF2B5EF4-FFF2-40B4-BE49-F238E27FC236}">
                <a16:creationId xmlns:a16="http://schemas.microsoft.com/office/drawing/2014/main" id="{8BDA74AC-3E71-4E95-BC50-17C7B44A59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03720" y="831973"/>
            <a:ext cx="914400" cy="9144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4FAD538-2310-4C3F-9B90-201C8620E32B}"/>
              </a:ext>
            </a:extLst>
          </p:cNvPr>
          <p:cNvSpPr txBox="1"/>
          <p:nvPr/>
        </p:nvSpPr>
        <p:spPr>
          <a:xfrm>
            <a:off x="5058450" y="2539855"/>
            <a:ext cx="4324159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Writing Outcome –</a:t>
            </a:r>
          </a:p>
          <a:p>
            <a:pPr marL="342900" indent="-342900">
              <a:buAutoNum type="arabicPeriod"/>
            </a:pPr>
            <a:r>
              <a:rPr lang="en-GB" sz="1600" dirty="0">
                <a:latin typeface="Comic Sans MS" panose="030F0702030302020204" pitchFamily="66" charset="0"/>
              </a:rPr>
              <a:t>A new ending for the text.</a:t>
            </a:r>
          </a:p>
          <a:p>
            <a:pPr marL="342900" indent="-342900">
              <a:buAutoNum type="arabicPeriod"/>
            </a:pPr>
            <a:r>
              <a:rPr lang="en-GB" sz="1600" dirty="0">
                <a:latin typeface="Comic Sans MS" panose="030F0702030302020204" pitchFamily="66" charset="0"/>
              </a:rPr>
              <a:t>A letter.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0FEB646-CEF1-404B-A9B7-3856AB30772D}"/>
              </a:ext>
            </a:extLst>
          </p:cNvPr>
          <p:cNvSpPr txBox="1"/>
          <p:nvPr/>
        </p:nvSpPr>
        <p:spPr>
          <a:xfrm>
            <a:off x="1043154" y="4987130"/>
            <a:ext cx="2846936" cy="476116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Vocabulary</a:t>
            </a:r>
            <a:endParaRPr lang="en-GB" sz="1463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B8DAB9B-BCA8-43D6-8AC9-ED385E389979}"/>
              </a:ext>
            </a:extLst>
          </p:cNvPr>
          <p:cNvSpPr txBox="1"/>
          <p:nvPr/>
        </p:nvSpPr>
        <p:spPr>
          <a:xfrm>
            <a:off x="314572" y="5649377"/>
            <a:ext cx="4324159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GB" sz="1600" dirty="0"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C7F265-5690-4075-A0A4-23910177592E}"/>
              </a:ext>
            </a:extLst>
          </p:cNvPr>
          <p:cNvSpPr txBox="1"/>
          <p:nvPr/>
        </p:nvSpPr>
        <p:spPr>
          <a:xfrm>
            <a:off x="314571" y="5649377"/>
            <a:ext cx="40527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 crept, peaked, peered, thrown, crafty, clever, ingenious, brave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5B94E79-CBD2-48DF-BF62-73BD3B059257}"/>
              </a:ext>
            </a:extLst>
          </p:cNvPr>
          <p:cNvSpPr txBox="1"/>
          <p:nvPr/>
        </p:nvSpPr>
        <p:spPr>
          <a:xfrm>
            <a:off x="8001773" y="242536"/>
            <a:ext cx="2059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Narrative:</a:t>
            </a:r>
          </a:p>
          <a:p>
            <a:r>
              <a:rPr lang="en-US" sz="1400" dirty="0">
                <a:latin typeface="Comic Sans MS" panose="030F0702030302020204" pitchFamily="66" charset="0"/>
              </a:rPr>
              <a:t>traditional tale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0530509-71D9-400B-ADA2-94CF531BF778}"/>
              </a:ext>
            </a:extLst>
          </p:cNvPr>
          <p:cNvSpPr txBox="1"/>
          <p:nvPr/>
        </p:nvSpPr>
        <p:spPr>
          <a:xfrm>
            <a:off x="1582790" y="741759"/>
            <a:ext cx="4731811" cy="707886"/>
          </a:xfrm>
          <a:prstGeom prst="rect">
            <a:avLst/>
          </a:prstGeom>
          <a:solidFill>
            <a:srgbClr val="FFFF00">
              <a:alpha val="60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Hansel and Gretel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by Josephine Collins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0B24085-2920-4983-90D5-07AA54474D60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005" y="336465"/>
            <a:ext cx="1035050" cy="1159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111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766</TotalTime>
  <Words>232</Words>
  <Application>Microsoft Office PowerPoint</Application>
  <PresentationFormat>A4 Paper (210x297 mm)</PresentationFormat>
  <Paragraphs>38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Year 2 Summer Term </vt:lpstr>
      <vt:lpstr>Year 2 Summer Term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Nadin (Langdale Primary School)</dc:creator>
  <cp:lastModifiedBy>Sophie Thompson (Langdale Primary School)</cp:lastModifiedBy>
  <cp:revision>86</cp:revision>
  <dcterms:created xsi:type="dcterms:W3CDTF">2023-10-13T20:49:21Z</dcterms:created>
  <dcterms:modified xsi:type="dcterms:W3CDTF">2024-09-18T15:11:24Z</dcterms:modified>
</cp:coreProperties>
</file>