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1"/>
  </p:sldMasterIdLst>
  <p:notesMasterIdLst>
    <p:notesMasterId r:id="rId14"/>
  </p:notesMasterIdLst>
  <p:sldIdLst>
    <p:sldId id="256" r:id="rId2"/>
    <p:sldId id="259" r:id="rId3"/>
    <p:sldId id="260" r:id="rId4"/>
    <p:sldId id="261" r:id="rId5"/>
    <p:sldId id="262" r:id="rId6"/>
    <p:sldId id="263" r:id="rId7"/>
    <p:sldId id="267" r:id="rId8"/>
    <p:sldId id="272" r:id="rId9"/>
    <p:sldId id="281" r:id="rId10"/>
    <p:sldId id="282" r:id="rId11"/>
    <p:sldId id="284" r:id="rId12"/>
    <p:sldId id="283" r:id="rId13"/>
  </p:sldIdLst>
  <p:sldSz cx="9144000" cy="5143500" type="screen16x9"/>
  <p:notesSz cx="6858000" cy="9144000"/>
  <p:embeddedFontLst>
    <p:embeddedFont>
      <p:font typeface="Nunito" panose="020B0604020202020204" charset="0"/>
      <p:regular r:id="rId15"/>
      <p:bold r:id="rId16"/>
      <p:italic r:id="rId17"/>
      <p:boldItalic r:id="rId18"/>
    </p:embeddedFont>
    <p:embeddedFont>
      <p:font typeface="Nunito Sans SemiBold" panose="020B060402020202020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3593"/>
    <a:srgbClr val="64A0FC"/>
    <a:srgbClr val="2779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84354" autoAdjust="0"/>
  </p:normalViewPr>
  <p:slideViewPr>
    <p:cSldViewPr snapToGrid="0">
      <p:cViewPr varScale="1">
        <p:scale>
          <a:sx n="68" d="100"/>
          <a:sy n="68" d="100"/>
        </p:scale>
        <p:origin x="142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8.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gc3bc65d59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3" name="Google Shape;113;gc3bc65d59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1678251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DfE Key Stage 2 access arrangements guidance (https://</a:t>
            </a:r>
            <a:r>
              <a:rPr lang="en-GB" dirty="0" err="1"/>
              <a:t>assets.publishing.service.gov.uk</a:t>
            </a:r>
            <a:r>
              <a:rPr lang="en-GB" dirty="0"/>
              <a:t>/government/uploads/system/uploads/</a:t>
            </a:r>
            <a:r>
              <a:rPr lang="en-GB" dirty="0" err="1"/>
              <a:t>attachment_data</a:t>
            </a:r>
            <a:r>
              <a:rPr lang="en-GB" dirty="0"/>
              <a:t>/file/1109963/2023_key_stage_2_access_arrangements_guidance.pdf) gives more details on this, including which arrangements need prior permission. </a:t>
            </a:r>
          </a:p>
          <a:p>
            <a:pPr marL="158750" indent="0">
              <a:buNone/>
            </a:pPr>
            <a:r>
              <a:rPr lang="en-GB" dirty="0"/>
              <a:t>It should be noted that there are cases when pupils can have access to multiple arrangements (e.g. addition time and a scribe). These are detailed in the above document. </a:t>
            </a:r>
          </a:p>
          <a:p>
            <a:pPr marL="158750" indent="0">
              <a:buNone/>
            </a:pPr>
            <a:r>
              <a:rPr lang="en-GB" dirty="0"/>
              <a:t>Also note, any pupil can ask for a question to be read to them, though not explained to them. In mathematics, words and numbers may be read but mathematical symbols cannot be read. </a:t>
            </a:r>
          </a:p>
        </p:txBody>
      </p:sp>
    </p:spTree>
    <p:extLst>
      <p:ext uri="{BB962C8B-B14F-4D97-AF65-F5344CB8AC3E}">
        <p14:creationId xmlns:p14="http://schemas.microsoft.com/office/powerpoint/2010/main" val="108515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year, the test results will be available on the PAG on Tuesday 4</a:t>
            </a:r>
            <a:r>
              <a:rPr lang="en-GB" baseline="30000" dirty="0"/>
              <a:t>th</a:t>
            </a:r>
            <a:r>
              <a:rPr lang="en-GB" dirty="0"/>
              <a:t> July (https://</a:t>
            </a:r>
            <a:r>
              <a:rPr lang="en-GB" dirty="0" err="1"/>
              <a:t>assets.publishing.service.gov.uk</a:t>
            </a:r>
            <a:r>
              <a:rPr lang="en-GB" dirty="0"/>
              <a:t>/government/uploads/system/uploads/</a:t>
            </a:r>
            <a:r>
              <a:rPr lang="en-GB" dirty="0" err="1"/>
              <a:t>attachment_data</a:t>
            </a:r>
            <a:r>
              <a:rPr lang="en-GB" dirty="0"/>
              <a:t>/file/1110107/2023_key_stage_2_assessment_and_reporting_arrangements.pdf section 9.1) </a:t>
            </a:r>
          </a:p>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mathshub.thirdspacelearning.com/" TargetMode="External"/><Relationship Id="rId2" Type="http://schemas.openxmlformats.org/officeDocument/2006/relationships/hyperlink" Target="https://thirdspacelearning.com/blog/category/for-parent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F4989"/>
        </a:solidFill>
        <a:effectLst/>
      </p:bgPr>
    </p:bg>
    <p:spTree>
      <p:nvGrpSpPr>
        <p:cNvPr id="1" name="Shape 114"/>
        <p:cNvGrpSpPr/>
        <p:nvPr/>
      </p:nvGrpSpPr>
      <p:grpSpPr>
        <a:xfrm>
          <a:off x="0" y="0"/>
          <a:ext cx="0" cy="0"/>
          <a:chOff x="0" y="0"/>
          <a:chExt cx="0" cy="0"/>
        </a:xfrm>
      </p:grpSpPr>
      <p:sp>
        <p:nvSpPr>
          <p:cNvPr id="116" name="Google Shape;116;p23"/>
          <p:cNvSpPr txBox="1">
            <a:spLocks noGrp="1"/>
          </p:cNvSpPr>
          <p:nvPr>
            <p:ph type="ctrTitle"/>
          </p:nvPr>
        </p:nvSpPr>
        <p:spPr>
          <a:xfrm>
            <a:off x="169195" y="2836625"/>
            <a:ext cx="8520600" cy="141672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dirty="0">
              <a:solidFill>
                <a:schemeClr val="bg1"/>
              </a:solidFill>
              <a:latin typeface="+mj-lt"/>
              <a:ea typeface="Nunito"/>
              <a:cs typeface="Nunito"/>
              <a:sym typeface="Nunito"/>
            </a:endParaRPr>
          </a:p>
          <a:p>
            <a:pPr marL="0" lvl="0" indent="0" algn="ctr" rtl="0">
              <a:spcBef>
                <a:spcPts val="0"/>
              </a:spcBef>
              <a:spcAft>
                <a:spcPts val="0"/>
              </a:spcAft>
              <a:buNone/>
            </a:pPr>
            <a:endParaRPr sz="4800" dirty="0">
              <a:solidFill>
                <a:schemeClr val="bg1"/>
              </a:solidFill>
              <a:latin typeface="+mj-lt"/>
              <a:ea typeface="Nunito"/>
              <a:cs typeface="Nunito"/>
              <a:sym typeface="Nunito"/>
            </a:endParaRPr>
          </a:p>
          <a:p>
            <a:r>
              <a:rPr lang="en-US" sz="4000" dirty="0">
                <a:solidFill>
                  <a:schemeClr val="bg1"/>
                </a:solidFill>
                <a:latin typeface="+mj-lt"/>
                <a:ea typeface="Arial"/>
                <a:cs typeface="Arial"/>
                <a:sym typeface="Arial"/>
              </a:rPr>
              <a:t>Year 6 SATs 2024</a:t>
            </a:r>
            <a:br>
              <a:rPr lang="en-US" sz="4000" dirty="0">
                <a:solidFill>
                  <a:schemeClr val="bg1"/>
                </a:solidFill>
                <a:latin typeface="+mj-lt"/>
                <a:ea typeface="Arial"/>
                <a:cs typeface="Arial"/>
                <a:sym typeface="Arial"/>
              </a:rPr>
            </a:br>
            <a:r>
              <a:rPr lang="en-US" sz="4000" dirty="0">
                <a:solidFill>
                  <a:schemeClr val="bg1"/>
                </a:solidFill>
                <a:latin typeface="+mj-lt"/>
                <a:ea typeface="Arial"/>
                <a:cs typeface="Arial"/>
                <a:sym typeface="Arial"/>
              </a:rPr>
              <a:t>Parent Meeting </a:t>
            </a:r>
            <a:endParaRPr sz="3800" dirty="0">
              <a:solidFill>
                <a:schemeClr val="bg1"/>
              </a:solidFill>
              <a:latin typeface="+mj-lt"/>
              <a:ea typeface="Nunito Sans Light"/>
              <a:cs typeface="Nunito Sans Light"/>
              <a:sym typeface="Nunito Sans Light"/>
            </a:endParaRPr>
          </a:p>
        </p:txBody>
      </p:sp>
      <p:pic>
        <p:nvPicPr>
          <p:cNvPr id="1026" name="Picture 2" descr="Education jobs | wmjobs.co.uk, Part time temporary, Term time">
            <a:extLst>
              <a:ext uri="{FF2B5EF4-FFF2-40B4-BE49-F238E27FC236}">
                <a16:creationId xmlns:a16="http://schemas.microsoft.com/office/drawing/2014/main" id="{4823FC8D-74EB-41D7-98E2-2543844B268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6317" y="249382"/>
            <a:ext cx="3768931" cy="24077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Monday 13</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Thursday 16</a:t>
            </a:r>
            <a:r>
              <a:rPr lang="en-GB" baseline="30000" dirty="0">
                <a:solidFill>
                  <a:srgbClr val="283593"/>
                </a:solidFill>
              </a:rPr>
              <a:t>th</a:t>
            </a:r>
            <a:r>
              <a:rPr lang="en-GB" dirty="0">
                <a:solidFill>
                  <a:srgbClr val="283593"/>
                </a:solidFill>
              </a:rPr>
              <a:t> May. </a:t>
            </a:r>
          </a:p>
          <a:p>
            <a:r>
              <a:rPr lang="en-GB" dirty="0"/>
              <a:t>The SATs papers consist of:</a:t>
            </a:r>
          </a:p>
          <a:p>
            <a:endParaRPr lang="en-GB" dirty="0"/>
          </a:p>
          <a:p>
            <a:pPr lvl="1">
              <a:lnSpc>
                <a:spcPct val="100000"/>
              </a:lnSpc>
              <a:spcBef>
                <a:spcPts val="0"/>
              </a:spcBef>
            </a:pPr>
            <a:r>
              <a:rPr lang="en-GB" dirty="0">
                <a:solidFill>
                  <a:srgbClr val="283593"/>
                </a:solidFill>
                <a:latin typeface="+mn-lt"/>
              </a:rPr>
              <a:t>Grammar, punctuation and spelling (paper 1: GPS) – Monday</a:t>
            </a:r>
          </a:p>
          <a:p>
            <a:pPr lvl="1">
              <a:lnSpc>
                <a:spcPct val="100000"/>
              </a:lnSpc>
              <a:spcBef>
                <a:spcPts val="0"/>
              </a:spcBef>
            </a:pPr>
            <a:r>
              <a:rPr lang="en-GB" dirty="0">
                <a:solidFill>
                  <a:srgbClr val="283593"/>
                </a:solidFill>
                <a:latin typeface="+mn-lt"/>
              </a:rPr>
              <a:t>Grammar, punctuation and spelling (paper 2: Spelling) – Monday </a:t>
            </a:r>
          </a:p>
          <a:p>
            <a:pPr lvl="1">
              <a:lnSpc>
                <a:spcPct val="100000"/>
              </a:lnSpc>
              <a:spcBef>
                <a:spcPts val="0"/>
              </a:spcBef>
            </a:pPr>
            <a:r>
              <a:rPr lang="en-GB" dirty="0">
                <a:solidFill>
                  <a:srgbClr val="283593"/>
                </a:solidFill>
                <a:latin typeface="+mn-lt"/>
              </a:rPr>
              <a:t>Reading – Tuesday </a:t>
            </a:r>
          </a:p>
          <a:p>
            <a:pPr lvl="1">
              <a:lnSpc>
                <a:spcPct val="100000"/>
              </a:lnSpc>
              <a:spcBef>
                <a:spcPts val="0"/>
              </a:spcBef>
            </a:pPr>
            <a:r>
              <a:rPr lang="en-GB" dirty="0">
                <a:solidFill>
                  <a:srgbClr val="283593"/>
                </a:solidFill>
                <a:latin typeface="+mn-lt"/>
              </a:rPr>
              <a:t>Maths (paper 1: Arithmetic) – Wednesday</a:t>
            </a:r>
          </a:p>
          <a:p>
            <a:pPr lvl="1">
              <a:lnSpc>
                <a:spcPct val="100000"/>
              </a:lnSpc>
              <a:spcBef>
                <a:spcPts val="0"/>
              </a:spcBef>
            </a:pPr>
            <a:r>
              <a:rPr lang="en-GB" dirty="0">
                <a:solidFill>
                  <a:srgbClr val="283593"/>
                </a:solidFill>
                <a:latin typeface="+mn-lt"/>
              </a:rPr>
              <a:t>Maths (paper 2: Reasoning) – Wednesday</a:t>
            </a:r>
          </a:p>
          <a:p>
            <a:pPr lvl="1">
              <a:lnSpc>
                <a:spcPct val="100000"/>
              </a:lnSpc>
              <a:spcBef>
                <a:spcPts val="0"/>
              </a:spcBef>
            </a:pPr>
            <a:r>
              <a:rPr lang="en-GB" dirty="0">
                <a:solidFill>
                  <a:srgbClr val="283593"/>
                </a:solidFill>
                <a:latin typeface="+mn-lt"/>
              </a:rPr>
              <a:t>Maths (paper 3: Reasoning) – Thursday</a:t>
            </a:r>
          </a:p>
          <a:p>
            <a:pPr lvl="1">
              <a:lnSpc>
                <a:spcPct val="100000"/>
              </a:lnSpc>
              <a:spcBef>
                <a:spcPts val="0"/>
              </a:spcBef>
            </a:pPr>
            <a:endParaRPr lang="en-GB" dirty="0">
              <a:solidFill>
                <a:srgbClr val="283593"/>
              </a:solidFill>
              <a:latin typeface="+mn-lt"/>
            </a:endParaRP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500"/>
                                        <p:tgtEl>
                                          <p:spTgt spid="3">
                                            <p:txEl>
                                              <p:pRg st="4" end="4"/>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animEffect transition="in" filter="fade">
                                      <p:cBhvr>
                                        <p:cTn id="23" dur="500"/>
                                        <p:tgtEl>
                                          <p:spTgt spid="3">
                                            <p:txEl>
                                              <p:pRg st="5" end="5"/>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6" end="6"/>
                                            </p:txEl>
                                          </p:spTgt>
                                        </p:tgtEl>
                                        <p:attrNameLst>
                                          <p:attrName>style.visibility</p:attrName>
                                        </p:attrNameLst>
                                      </p:cBhvr>
                                      <p:to>
                                        <p:strVal val="visible"/>
                                      </p:to>
                                    </p:set>
                                    <p:animEffect transition="in" filter="fade">
                                      <p:cBhvr>
                                        <p:cTn id="26" dur="500"/>
                                        <p:tgtEl>
                                          <p:spTgt spid="3">
                                            <p:txEl>
                                              <p:pRg st="6" end="6"/>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fade">
                                      <p:cBhvr>
                                        <p:cTn id="29" dur="500"/>
                                        <p:tgtEl>
                                          <p:spTgt spid="3">
                                            <p:txEl>
                                              <p:pRg st="7" end="7"/>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500"/>
                                        <p:tgtEl>
                                          <p:spTgt spid="3">
                                            <p:txEl>
                                              <p:pRg st="8" end="8"/>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9" end="9"/>
                                            </p:txEl>
                                          </p:spTgt>
                                        </p:tgtEl>
                                        <p:attrNameLst>
                                          <p:attrName>style.visibility</p:attrName>
                                        </p:attrNameLst>
                                      </p:cBhvr>
                                      <p:to>
                                        <p:strVal val="visible"/>
                                      </p:to>
                                    </p:set>
                                    <p:animEffect transition="in" filter="fade">
                                      <p:cBhvr>
                                        <p:cTn id="35" dur="500"/>
                                        <p:tgtEl>
                                          <p:spTgt spid="3">
                                            <p:txEl>
                                              <p:pRg st="9" end="9"/>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11" end="11"/>
                                            </p:txEl>
                                          </p:spTgt>
                                        </p:tgtEl>
                                        <p:attrNameLst>
                                          <p:attrName>style.visibility</p:attrName>
                                        </p:attrNameLst>
                                      </p:cBhvr>
                                      <p:to>
                                        <p:strVal val="visible"/>
                                      </p:to>
                                    </p:set>
                                    <p:animEffect transition="in" filter="fade">
                                      <p:cBhvr>
                                        <p:cTn id="40"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9B287-D4A7-45AC-844A-74E21AB22604}"/>
              </a:ext>
            </a:extLst>
          </p:cNvPr>
          <p:cNvSpPr>
            <a:spLocks noGrp="1"/>
          </p:cNvSpPr>
          <p:nvPr>
            <p:ph type="title"/>
          </p:nvPr>
        </p:nvSpPr>
        <p:spPr/>
        <p:txBody>
          <a:bodyPr/>
          <a:lstStyle/>
          <a:p>
            <a:r>
              <a:rPr lang="en-GB" dirty="0"/>
              <a:t>Specific arrangements for SATs</a:t>
            </a:r>
          </a:p>
        </p:txBody>
      </p:sp>
      <p:sp>
        <p:nvSpPr>
          <p:cNvPr id="3" name="Text Placeholder 2">
            <a:extLst>
              <a:ext uri="{FF2B5EF4-FFF2-40B4-BE49-F238E27FC236}">
                <a16:creationId xmlns:a16="http://schemas.microsoft.com/office/drawing/2014/main" id="{FB09FA8A-9677-4CD5-B12B-7EA5891ECBB0}"/>
              </a:ext>
            </a:extLst>
          </p:cNvPr>
          <p:cNvSpPr>
            <a:spLocks noGrp="1"/>
          </p:cNvSpPr>
          <p:nvPr>
            <p:ph type="body" idx="1"/>
          </p:nvPr>
        </p:nvSpPr>
        <p:spPr/>
        <p:txBody>
          <a:bodyPr/>
          <a:lstStyle/>
          <a:p>
            <a:pPr marL="114300" indent="0">
              <a:buNone/>
            </a:pPr>
            <a:r>
              <a:rPr lang="en-GB" dirty="0"/>
              <a:t>Children with additional needs (who have similar support as part of day-to-day learning in school) may be allotted specific arrangements, including:</a:t>
            </a:r>
          </a:p>
          <a:p>
            <a:pPr marL="114300" indent="0">
              <a:buNone/>
            </a:pPr>
            <a:endParaRPr lang="en-GB" dirty="0"/>
          </a:p>
          <a:p>
            <a:pPr marL="114300" indent="0">
              <a:buNone/>
            </a:pPr>
            <a:endParaRPr lang="en-GB" dirty="0"/>
          </a:p>
          <a:p>
            <a:r>
              <a:rPr lang="en-GB" dirty="0"/>
              <a:t>Additional (extra) time;</a:t>
            </a:r>
          </a:p>
          <a:p>
            <a:r>
              <a:rPr lang="en-GB" dirty="0"/>
              <a:t>An adult to read for them (except the Reading test)</a:t>
            </a:r>
          </a:p>
          <a:p>
            <a:r>
              <a:rPr lang="en-GB"/>
              <a:t>In </a:t>
            </a:r>
            <a:r>
              <a:rPr lang="en-GB" dirty="0"/>
              <a:t>M</a:t>
            </a:r>
            <a:r>
              <a:rPr lang="en-GB"/>
              <a:t>aths </a:t>
            </a:r>
            <a:r>
              <a:rPr lang="en-GB" dirty="0"/>
              <a:t>and SPAG the children can ask for a question to be read to them, but not explained to them. In Maths, words and numbers may be read but symbols cannot be read.</a:t>
            </a:r>
          </a:p>
        </p:txBody>
      </p:sp>
      <p:sp>
        <p:nvSpPr>
          <p:cNvPr id="4" name="Slide Number Placeholder 3">
            <a:extLst>
              <a:ext uri="{FF2B5EF4-FFF2-40B4-BE49-F238E27FC236}">
                <a16:creationId xmlns:a16="http://schemas.microsoft.com/office/drawing/2014/main" id="{7F1F3E47-6F53-4882-989A-63594D25EBD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2713275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a:t>
            </a:r>
          </a:p>
          <a:p>
            <a:pPr marL="114300" indent="0">
              <a:buNone/>
            </a:pPr>
            <a:endParaRPr lang="en-GB" dirty="0"/>
          </a:p>
          <a:p>
            <a:pPr marL="114300" indent="0">
              <a:buNone/>
            </a:pPr>
            <a:endParaRPr lang="en-GB" dirty="0"/>
          </a:p>
          <a:p>
            <a:pPr marL="114300" indent="0">
              <a:buNone/>
            </a:pPr>
            <a:endParaRPr lang="en-GB" dirty="0"/>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fade">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Grammar, Punctuation and Spelling: </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sz="2000" dirty="0"/>
              <a:t>Grammar, punctuation and spelling consists of two papers.</a:t>
            </a:r>
          </a:p>
          <a:p>
            <a:pPr marL="114300" indent="0">
              <a:buNone/>
            </a:pPr>
            <a:endParaRPr lang="en-GB" sz="2000" dirty="0"/>
          </a:p>
          <a:p>
            <a:r>
              <a:rPr lang="en-GB" sz="2000" dirty="0"/>
              <a:t>Paper 1 focuses on all three elements (grammar, punctuation and spelling or GPS). The paper lasts for </a:t>
            </a:r>
            <a:r>
              <a:rPr lang="en-GB" sz="2000" dirty="0">
                <a:solidFill>
                  <a:srgbClr val="283593"/>
                </a:solidFill>
              </a:rPr>
              <a:t>45 minutes</a:t>
            </a:r>
            <a:r>
              <a:rPr lang="en-GB" sz="2000" dirty="0"/>
              <a:t>. </a:t>
            </a:r>
          </a:p>
          <a:p>
            <a:endParaRPr lang="en-GB" sz="2000" dirty="0"/>
          </a:p>
          <a:p>
            <a:r>
              <a:rPr lang="en-GB" sz="2000" dirty="0"/>
              <a:t>Paper 2 consists of a spelling test only. It should take approximately </a:t>
            </a:r>
            <a:r>
              <a:rPr lang="en-GB" sz="2000" dirty="0">
                <a:solidFill>
                  <a:srgbClr val="283593"/>
                </a:solidFill>
              </a:rPr>
              <a:t>15 minutes</a:t>
            </a:r>
            <a:r>
              <a:rPr lang="en-GB" sz="2000"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217849" y="833644"/>
            <a:ext cx="8520601" cy="3829573"/>
          </a:xfrm>
        </p:spPr>
        <p:txBody>
          <a:bodyPr/>
          <a:lstStyle/>
          <a:p>
            <a:pPr marL="114300" indent="0">
              <a:buNone/>
            </a:pPr>
            <a:r>
              <a:rPr lang="en-GB" sz="2800" dirty="0"/>
              <a:t>There is one reading test that lasts for </a:t>
            </a:r>
            <a:r>
              <a:rPr lang="en-GB" sz="2800" dirty="0">
                <a:solidFill>
                  <a:srgbClr val="283593"/>
                </a:solidFill>
              </a:rPr>
              <a:t>60 minutes</a:t>
            </a:r>
            <a:r>
              <a:rPr lang="en-GB" sz="2800" dirty="0"/>
              <a:t>. </a:t>
            </a:r>
          </a:p>
          <a:p>
            <a:pPr marL="114300" indent="0">
              <a:buNone/>
            </a:pPr>
            <a:r>
              <a:rPr lang="en-GB" sz="2800" dirty="0"/>
              <a:t>The test is designed to measure if the children’s comprehension of age-appropriate reading material meets the national standard. There are three different set texts for children to read. These could be any combination of </a:t>
            </a:r>
            <a:r>
              <a:rPr lang="en-GB" sz="2800" dirty="0">
                <a:solidFill>
                  <a:srgbClr val="283593"/>
                </a:solidFill>
              </a:rPr>
              <a:t>non-fiction, fiction and/ or poetry</a:t>
            </a:r>
            <a:r>
              <a:rPr lang="en-GB" sz="2800" dirty="0"/>
              <a:t>. </a:t>
            </a:r>
          </a:p>
          <a:p>
            <a:pPr marL="114300" indent="0">
              <a:buNone/>
            </a:pPr>
            <a:endParaRPr lang="en-GB" sz="1000" dirty="0"/>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7</a:t>
            </a:fld>
            <a:endParaRPr lang="en"/>
          </a:p>
        </p:txBody>
      </p:sp>
    </p:spTree>
    <p:extLst>
      <p:ext uri="{BB962C8B-B14F-4D97-AF65-F5344CB8AC3E}">
        <p14:creationId xmlns:p14="http://schemas.microsoft.com/office/powerpoint/2010/main" val="11673105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sz="2400" dirty="0"/>
              <a:t>The maths assessments consist of three tests.</a:t>
            </a:r>
          </a:p>
          <a:p>
            <a:pPr marL="114300" indent="0">
              <a:buNone/>
            </a:pPr>
            <a:endParaRPr lang="en-GB" sz="2400" dirty="0"/>
          </a:p>
          <a:p>
            <a:r>
              <a:rPr lang="en-GB" sz="2400" dirty="0"/>
              <a:t>Paper 1: Arithmetic (30 minutes) – </a:t>
            </a:r>
          </a:p>
          <a:p>
            <a:endParaRPr lang="en-GB" sz="2400" dirty="0"/>
          </a:p>
          <a:p>
            <a:r>
              <a:rPr lang="en-GB" sz="2400" dirty="0"/>
              <a:t>Paper 2: Reasoning (40 minutes) – </a:t>
            </a:r>
          </a:p>
          <a:p>
            <a:endParaRPr lang="en-GB" sz="2400" dirty="0"/>
          </a:p>
          <a:p>
            <a:r>
              <a:rPr lang="en-GB" sz="2400" dirty="0"/>
              <a:t>Paper 3: Reasoning (40 minutes) –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8</a:t>
            </a:fld>
            <a:endParaRPr lang="en"/>
          </a:p>
        </p:txBody>
      </p:sp>
    </p:spTree>
    <p:extLst>
      <p:ext uri="{BB962C8B-B14F-4D97-AF65-F5344CB8AC3E}">
        <p14:creationId xmlns:p14="http://schemas.microsoft.com/office/powerpoint/2010/main" val="29758524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571533"/>
            <a:ext cx="8520600" cy="4043713"/>
          </a:xfrm>
        </p:spPr>
        <p:txBody>
          <a:bodyPr/>
          <a:lstStyle/>
          <a:p>
            <a:pPr marL="114300" indent="0">
              <a:buNone/>
            </a:pPr>
            <a:r>
              <a:rPr lang="en-GB" dirty="0"/>
              <a:t>Firstly, a positive attitude goes a long way. Give them as much encouragement and support as you can (but we don’t need to tell you that)!</a:t>
            </a:r>
          </a:p>
          <a:p>
            <a:pPr marL="114300" indent="0">
              <a:buNone/>
            </a:pPr>
            <a:endParaRPr lang="en-GB" dirty="0"/>
          </a:p>
          <a:p>
            <a:pPr marL="114300" indent="0">
              <a:buNone/>
            </a:pPr>
            <a:r>
              <a:rPr lang="en-GB" dirty="0"/>
              <a:t>Tips:</a:t>
            </a:r>
          </a:p>
          <a:p>
            <a:r>
              <a:rPr lang="en-GB" dirty="0"/>
              <a:t>You can use past papers as they are used in school to prepare the children (online)</a:t>
            </a:r>
          </a:p>
          <a:p>
            <a:pPr marL="114300" indent="0">
              <a:buNone/>
            </a:pPr>
            <a:r>
              <a:rPr lang="en-GB" dirty="0"/>
              <a:t> https://www.cgpbooks.co.uk/resources/cgp-s-free-online-10-minute-tests/free-primary-spag-online-10-minute-tests-years-1-t</a:t>
            </a:r>
          </a:p>
          <a:p>
            <a:pPr marL="114300" indent="0">
              <a:buNone/>
            </a:pPr>
            <a:endParaRPr lang="en-GB" dirty="0"/>
          </a:p>
          <a:p>
            <a:r>
              <a:rPr lang="en-GB" dirty="0"/>
              <a:t>Give your child a quiet, distraction free space to complete homework or study.</a:t>
            </a:r>
          </a:p>
          <a:p>
            <a:r>
              <a:rPr lang="en-GB" dirty="0"/>
              <a:t>Give your child time to go outside and reduce screen time.</a:t>
            </a:r>
          </a:p>
          <a:p>
            <a:r>
              <a:rPr lang="en-GB" dirty="0"/>
              <a:t>Ensure your child is eating and drinking well and getting a good amount of sleep.</a:t>
            </a:r>
          </a:p>
          <a:p>
            <a:r>
              <a:rPr lang="en-GB" dirty="0"/>
              <a:t>Plan something nice and fun for the weekends before and after SATs. This will help them to relax before the SATs and give them something to look forward to after. </a:t>
            </a:r>
          </a:p>
          <a:p>
            <a:endParaRPr lang="en-GB" dirty="0"/>
          </a:p>
          <a:p>
            <a:r>
              <a:rPr lang="en-GB" dirty="0"/>
              <a:t>Attend breakfast club each morning</a:t>
            </a: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animEffect transition="in" filter="fade">
                                      <p:cBhvr>
                                        <p:cTn id="27" dur="500"/>
                                        <p:tgtEl>
                                          <p:spTgt spid="3">
                                            <p:txEl>
                                              <p:pRg st="8" end="8"/>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animEffect transition="in" filter="fade">
                                      <p:cBhvr>
                                        <p:cTn id="32" dur="500"/>
                                        <p:tgtEl>
                                          <p:spTgt spid="3">
                                            <p:txEl>
                                              <p:pRg st="9" end="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Effect transition="in" filter="fade">
                                      <p:cBhvr>
                                        <p:cTn id="37"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D2A41-0A42-46CD-AD70-4E98E55DB9B9}"/>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C18DEC1D-D834-4F62-AE38-1883A34C3F3E}"/>
              </a:ext>
            </a:extLst>
          </p:cNvPr>
          <p:cNvSpPr>
            <a:spLocks noGrp="1"/>
          </p:cNvSpPr>
          <p:nvPr>
            <p:ph type="body" idx="1"/>
          </p:nvPr>
        </p:nvSpPr>
        <p:spPr/>
        <p:txBody>
          <a:bodyPr/>
          <a:lstStyle/>
          <a:p>
            <a:pPr marL="114300" indent="0">
              <a:buNone/>
            </a:pPr>
            <a:r>
              <a:rPr lang="en-GB" dirty="0"/>
              <a:t>Further tips:</a:t>
            </a:r>
          </a:p>
          <a:p>
            <a:pPr marL="114300" indent="0">
              <a:buNone/>
            </a:pPr>
            <a:endParaRPr lang="en-GB" dirty="0"/>
          </a:p>
          <a:p>
            <a:r>
              <a:rPr lang="en-GB" dirty="0"/>
              <a:t>Keep revision light. Going over key skills (times tables,  reading!, spelling rules/patterns) – </a:t>
            </a:r>
          </a:p>
          <a:p>
            <a:pPr marL="114300" indent="0">
              <a:buNone/>
            </a:pPr>
            <a:endParaRPr lang="en-GB" dirty="0"/>
          </a:p>
          <a:p>
            <a:r>
              <a:rPr lang="en-GB" dirty="0"/>
              <a:t>If you’re looking to support your child further with maths at home, there are lots of good websites with free Year 6 revision resources. Start with </a:t>
            </a:r>
            <a:r>
              <a:rPr lang="en-GB" dirty="0">
                <a:hlinkClick r:id="rId2"/>
              </a:rPr>
              <a:t>thirdspacelearning.com/blog/category/for-parents/</a:t>
            </a:r>
            <a:r>
              <a:rPr lang="en-GB" dirty="0"/>
              <a:t> or register free for the Third Space Learning Maths Hub (</a:t>
            </a:r>
            <a:r>
              <a:rPr lang="en-GB" dirty="0">
                <a:hlinkClick r:id="rId3"/>
              </a:rPr>
              <a:t>mathshub.thirdspacelearning.com</a:t>
            </a:r>
            <a:r>
              <a:rPr lang="en-GB" dirty="0"/>
              <a:t>)</a:t>
            </a:r>
          </a:p>
        </p:txBody>
      </p:sp>
      <p:sp>
        <p:nvSpPr>
          <p:cNvPr id="4" name="Slide Number Placeholder 3">
            <a:extLst>
              <a:ext uri="{FF2B5EF4-FFF2-40B4-BE49-F238E27FC236}">
                <a16:creationId xmlns:a16="http://schemas.microsoft.com/office/drawing/2014/main" id="{1F469071-4B03-48FD-B6E0-2203FBB449B7}"/>
              </a:ext>
            </a:extLst>
          </p:cNvPr>
          <p:cNvSpPr>
            <a:spLocks noGrp="1"/>
          </p:cNvSpPr>
          <p:nvPr>
            <p:ph type="sldNum" idx="12"/>
          </p:nvPr>
        </p:nvSpPr>
        <p:spPr/>
        <p:txBody>
          <a:bodyPr/>
          <a:lstStyle/>
          <a:p>
            <a:fld id="{00000000-1234-1234-1234-123412341234}" type="slidenum">
              <a:rPr lang="en" smtClean="0"/>
              <a:pPr/>
              <a:t>10</a:t>
            </a:fld>
            <a:endParaRPr lang="en"/>
          </a:p>
        </p:txBody>
      </p:sp>
    </p:spTree>
    <p:extLst>
      <p:ext uri="{BB962C8B-B14F-4D97-AF65-F5344CB8AC3E}">
        <p14:creationId xmlns:p14="http://schemas.microsoft.com/office/powerpoint/2010/main" val="118900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4DAAD-CD3E-4A97-82CF-D3E143F384DC}"/>
              </a:ext>
            </a:extLst>
          </p:cNvPr>
          <p:cNvSpPr>
            <a:spLocks noGrp="1"/>
          </p:cNvSpPr>
          <p:nvPr>
            <p:ph type="title"/>
          </p:nvPr>
        </p:nvSpPr>
        <p:spPr/>
        <p:txBody>
          <a:bodyPr/>
          <a:lstStyle/>
          <a:p>
            <a:endParaRPr lang="en-GB"/>
          </a:p>
        </p:txBody>
      </p:sp>
      <p:pic>
        <p:nvPicPr>
          <p:cNvPr id="5" name="Picture 4">
            <a:extLst>
              <a:ext uri="{FF2B5EF4-FFF2-40B4-BE49-F238E27FC236}">
                <a16:creationId xmlns:a16="http://schemas.microsoft.com/office/drawing/2014/main" id="{C0F12E7D-586C-47EE-9D7D-2EBF6E6E4FC0}"/>
              </a:ext>
            </a:extLst>
          </p:cNvPr>
          <p:cNvPicPr>
            <a:picLocks noChangeAspect="1"/>
          </p:cNvPicPr>
          <p:nvPr/>
        </p:nvPicPr>
        <p:blipFill>
          <a:blip r:embed="rId2"/>
          <a:stretch>
            <a:fillRect/>
          </a:stretch>
        </p:blipFill>
        <p:spPr>
          <a:xfrm>
            <a:off x="405550" y="171641"/>
            <a:ext cx="8520600" cy="4854282"/>
          </a:xfrm>
          <a:prstGeom prst="rect">
            <a:avLst/>
          </a:prstGeom>
        </p:spPr>
      </p:pic>
      <p:sp>
        <p:nvSpPr>
          <p:cNvPr id="3" name="Text Placeholder 2">
            <a:extLst>
              <a:ext uri="{FF2B5EF4-FFF2-40B4-BE49-F238E27FC236}">
                <a16:creationId xmlns:a16="http://schemas.microsoft.com/office/drawing/2014/main" id="{E4CE9337-28FB-4BF8-8812-88D047E2C7B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978AB245-AE32-4958-9C7E-320F2EC6ACE4}"/>
              </a:ext>
            </a:extLst>
          </p:cNvPr>
          <p:cNvSpPr>
            <a:spLocks noGrp="1"/>
          </p:cNvSpPr>
          <p:nvPr>
            <p:ph type="sldNum" idx="12"/>
          </p:nvPr>
        </p:nvSpPr>
        <p:spPr/>
        <p:txBody>
          <a:bodyPr/>
          <a:lstStyle/>
          <a:p>
            <a:fld id="{00000000-1234-1234-1234-123412341234}" type="slidenum">
              <a:rPr lang="en" smtClean="0"/>
              <a:pPr/>
              <a:t>11</a:t>
            </a:fld>
            <a:endParaRPr lang="en"/>
          </a:p>
        </p:txBody>
      </p:sp>
    </p:spTree>
    <p:extLst>
      <p:ext uri="{BB962C8B-B14F-4D97-AF65-F5344CB8AC3E}">
        <p14:creationId xmlns:p14="http://schemas.microsoft.com/office/powerpoint/2010/main" val="29147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solidFill>
                  <a:srgbClr val="283593"/>
                </a:solidFill>
              </a:rPr>
              <a:t>SATs don’t tell the whole story.</a:t>
            </a:r>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Your school may be able to provide you with more detailed feedback. </a:t>
            </a:r>
          </a:p>
          <a:p>
            <a:pPr marL="114300" indent="0">
              <a:buNone/>
            </a:pPr>
            <a:endParaRPr lang="en-GB" dirty="0"/>
          </a:p>
          <a:p>
            <a:pPr marL="114300" indent="0">
              <a:buNone/>
            </a:pPr>
            <a:r>
              <a:rPr lang="en-GB" dirty="0">
                <a:solidFill>
                  <a:srgbClr val="283593"/>
                </a:solidFill>
              </a:rPr>
              <a:t>SATs are only four days out of a whole Primary School career. </a:t>
            </a:r>
          </a:p>
          <a:p>
            <a:pPr marL="114300" indent="0">
              <a:buNone/>
            </a:pPr>
            <a:r>
              <a:rPr lang="en-GB" dirty="0"/>
              <a:t>In reality, there’s one or two papers each day that last 30 to 60 minutes.</a:t>
            </a:r>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12</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animEffect transition="in" filter="fade">
                                      <p:cBhvr>
                                        <p:cTn id="15" dur="500"/>
                                        <p:tgtEl>
                                          <p:spTgt spid="3">
                                            <p:txEl>
                                              <p:pRg st="6" end="6"/>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7" end="7"/>
                                            </p:txEl>
                                          </p:spTgt>
                                        </p:tgtEl>
                                        <p:attrNameLst>
                                          <p:attrName>style.visibility</p:attrName>
                                        </p:attrNameLst>
                                      </p:cBhvr>
                                      <p:to>
                                        <p:strVal val="visible"/>
                                      </p:to>
                                    </p:set>
                                    <p:animEffect transition="in" filter="fade">
                                      <p:cBhvr>
                                        <p:cTn id="1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756</TotalTime>
  <Words>1296</Words>
  <Application>Microsoft Office PowerPoint</Application>
  <PresentationFormat>On-screen Show (16:9)</PresentationFormat>
  <Paragraphs>107</Paragraphs>
  <Slides>12</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Nunito</vt:lpstr>
      <vt:lpstr>Arial</vt:lpstr>
      <vt:lpstr>Nunito Sans Light</vt:lpstr>
      <vt:lpstr>Nunito Sans SemiBold</vt:lpstr>
      <vt:lpstr>TSL</vt:lpstr>
      <vt:lpstr>  Year 6 SATs 2024 Parent Meeting </vt:lpstr>
      <vt:lpstr>What are the SATs? </vt:lpstr>
      <vt:lpstr>When and how the SATs are completed</vt:lpstr>
      <vt:lpstr>Specific arrangements for SATs</vt:lpstr>
      <vt:lpstr>The results</vt:lpstr>
      <vt:lpstr>Grammar, Punctuation and Spelling: </vt:lpstr>
      <vt:lpstr>Reading:</vt:lpstr>
      <vt:lpstr>Maths: </vt:lpstr>
      <vt:lpstr>Supporting your child in preparing for the SATs</vt:lpstr>
      <vt:lpstr>Supporting your child in preparing for the SATs</vt:lpstr>
      <vt:lpstr>PowerPoint Presentation</vt:lpstr>
      <vt:lpstr>Things to remember about SATs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Claire Nadin (Langdale Primary School)</dc:creator>
  <cp:lastModifiedBy>Claire Nadin (Langdale Primary School)</cp:lastModifiedBy>
  <cp:revision>23</cp:revision>
  <dcterms:modified xsi:type="dcterms:W3CDTF">2024-03-05T18:22:11Z</dcterms:modified>
</cp:coreProperties>
</file>