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88" r:id="rId4"/>
    <p:sldId id="289" r:id="rId5"/>
    <p:sldId id="260" r:id="rId6"/>
    <p:sldId id="269" r:id="rId7"/>
    <p:sldId id="295" r:id="rId8"/>
    <p:sldId id="271" r:id="rId9"/>
    <p:sldId id="275" r:id="rId10"/>
    <p:sldId id="294" r:id="rId11"/>
    <p:sldId id="285" r:id="rId12"/>
    <p:sldId id="287" r:id="rId13"/>
    <p:sldId id="274" r:id="rId14"/>
    <p:sldId id="262" r:id="rId15"/>
    <p:sldId id="290" r:id="rId16"/>
    <p:sldId id="291" r:id="rId17"/>
    <p:sldId id="292" r:id="rId18"/>
    <p:sldId id="293" r:id="rId19"/>
    <p:sldId id="286" r:id="rId20"/>
  </p:sldIdLst>
  <p:sldSz cx="12192000" cy="6858000"/>
  <p:notesSz cx="666273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nugent" initials="cn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61" autoAdjust="0"/>
    <p:restoredTop sz="94660"/>
  </p:normalViewPr>
  <p:slideViewPr>
    <p:cSldViewPr snapToGrid="0">
      <p:cViewPr>
        <p:scale>
          <a:sx n="50" d="100"/>
          <a:sy n="50" d="100"/>
        </p:scale>
        <p:origin x="1500" y="5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916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4010" y="0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dirty="0" smtClean="0"/>
              <a:t>21/03/2014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8FE27-7EB9-4C97-A7D4-3976CF9813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27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813" y="744538"/>
            <a:ext cx="6615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274" y="4715153"/>
            <a:ext cx="533019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 err="1" smtClean="0"/>
              <a:t>fgdfgfdgdfgfdgdfgdf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4010" y="9428583"/>
            <a:ext cx="2887186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DFCA36-CA47-41C4-973C-9B44D79898E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Date Placeholder 7"/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GB" dirty="0" smtClean="0"/>
              <a:t>21/03/2014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119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7459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933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5225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3137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295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381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593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DFCA36-CA47-41C4-973C-9B44D79898E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22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7413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65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934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3/20/2019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791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934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845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090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949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6593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7712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6163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609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hyperlink" Target="https://www.net-aware.org.uk/networks/?order=title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533832"/>
            <a:ext cx="7315200" cy="3019880"/>
          </a:xfrm>
        </p:spPr>
        <p:txBody>
          <a:bodyPr/>
          <a:lstStyle/>
          <a:p>
            <a:r>
              <a:rPr lang="en-GB" dirty="0" smtClean="0"/>
              <a:t>Keeping Children Safe 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Online Safety</a:t>
            </a:r>
            <a:endParaRPr lang="en-GB" sz="3600" dirty="0"/>
          </a:p>
        </p:txBody>
      </p:sp>
      <p:sp>
        <p:nvSpPr>
          <p:cNvPr id="5" name="AutoShape 2" descr="Image result for langdale primary"/>
          <p:cNvSpPr>
            <a:spLocks noChangeAspect="1" noChangeArrowheads="1"/>
          </p:cNvSpPr>
          <p:nvPr/>
        </p:nvSpPr>
        <p:spPr bwMode="auto">
          <a:xfrm>
            <a:off x="63499" y="-136526"/>
            <a:ext cx="821403" cy="82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50759" y="2378202"/>
            <a:ext cx="2292044" cy="2292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193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of the session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Know which apps may be high risk to your child and which ones have age restrictions.</a:t>
            </a:r>
          </a:p>
          <a:p>
            <a:r>
              <a:rPr lang="en-GB" sz="2800" dirty="0" smtClean="0"/>
              <a:t>Discuss how you can </a:t>
            </a:r>
            <a:r>
              <a:rPr lang="en-GB" sz="2800" dirty="0" smtClean="0"/>
              <a:t>help to keep your child </a:t>
            </a:r>
            <a:r>
              <a:rPr lang="en-GB" sz="2800" dirty="0" smtClean="0"/>
              <a:t>safe, including how to </a:t>
            </a:r>
            <a:r>
              <a:rPr lang="en-GB" sz="2800" dirty="0" smtClean="0"/>
              <a:t>restrict </a:t>
            </a:r>
            <a:r>
              <a:rPr lang="en-GB" sz="2800" dirty="0" smtClean="0"/>
              <a:t>the amount of time your child spends playing games online.</a:t>
            </a:r>
          </a:p>
          <a:p>
            <a:r>
              <a:rPr lang="en-GB" sz="2800" dirty="0" smtClean="0"/>
              <a:t>Q&amp;A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482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answering the following questions…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en-GB" dirty="0" smtClean="0"/>
              <a:t>What is an app?</a:t>
            </a:r>
          </a:p>
          <a:p>
            <a:pPr marL="457200" indent="-457200">
              <a:buAutoNum type="arabicPeriod"/>
            </a:pPr>
            <a:r>
              <a:rPr lang="en-GB" dirty="0" smtClean="0"/>
              <a:t>Do apps have age restrictions / recommendations?</a:t>
            </a:r>
          </a:p>
          <a:p>
            <a:pPr marL="457200" indent="-457200">
              <a:buAutoNum type="arabicPeriod"/>
            </a:pPr>
            <a:r>
              <a:rPr lang="en-GB" dirty="0" smtClean="0"/>
              <a:t>Name some apps popular with primary school children?</a:t>
            </a:r>
          </a:p>
          <a:p>
            <a:pPr marL="457200" indent="-457200">
              <a:buAutoNum type="arabicPeriod"/>
            </a:pPr>
            <a:r>
              <a:rPr lang="en-GB" dirty="0" smtClean="0"/>
              <a:t>What are the potential dangers of these apps?</a:t>
            </a:r>
          </a:p>
        </p:txBody>
      </p:sp>
    </p:spTree>
    <p:extLst>
      <p:ext uri="{BB962C8B-B14F-4D97-AF65-F5344CB8AC3E}">
        <p14:creationId xmlns:p14="http://schemas.microsoft.com/office/powerpoint/2010/main" val="451680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True or False?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Almost 1 in 6 </a:t>
            </a:r>
            <a:r>
              <a:rPr lang="en-GB" dirty="0" smtClean="0"/>
              <a:t>eight to eleven year olds have </a:t>
            </a:r>
            <a:r>
              <a:rPr lang="en-GB" dirty="0"/>
              <a:t>a social media </a:t>
            </a:r>
            <a:r>
              <a:rPr lang="en-GB" dirty="0" smtClean="0"/>
              <a:t>profile</a:t>
            </a:r>
          </a:p>
          <a:p>
            <a:pPr marL="0" indent="0">
              <a:buNone/>
            </a:pPr>
            <a:r>
              <a:rPr lang="en-GB" dirty="0" smtClean="0"/>
              <a:t>TRUE / FALSE?</a:t>
            </a:r>
          </a:p>
          <a:p>
            <a:endParaRPr lang="en-GB" dirty="0"/>
          </a:p>
          <a:p>
            <a:r>
              <a:rPr lang="en-GB" dirty="0"/>
              <a:t>1 in </a:t>
            </a:r>
            <a:r>
              <a:rPr lang="en-GB" dirty="0" smtClean="0"/>
              <a:t>10 </a:t>
            </a:r>
            <a:r>
              <a:rPr lang="en-GB" dirty="0"/>
              <a:t>children have experienced something upsetting on a social networking site.</a:t>
            </a:r>
          </a:p>
          <a:p>
            <a:pPr marL="0" indent="0">
              <a:buNone/>
            </a:pPr>
            <a:r>
              <a:rPr lang="en-GB" dirty="0" smtClean="0"/>
              <a:t>TRUE/FALSE?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In 2017, the Internet Watch Foundation identified over 9</a:t>
            </a:r>
            <a:r>
              <a:rPr lang="en-GB" dirty="0" smtClean="0"/>
              <a:t>,000 </a:t>
            </a:r>
            <a:r>
              <a:rPr lang="en-GB" dirty="0"/>
              <a:t>URLs containing child sexual abuse images</a:t>
            </a:r>
          </a:p>
          <a:p>
            <a:pPr marL="0" indent="0">
              <a:buNone/>
            </a:pPr>
            <a:r>
              <a:rPr lang="en-GB" dirty="0" smtClean="0"/>
              <a:t>TRUE/FALSE?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smtClean="0"/>
              <a:t>40% </a:t>
            </a:r>
            <a:r>
              <a:rPr lang="en-GB" dirty="0"/>
              <a:t>of 8-17s said they have seen images and videos not suitable for their age in the last year </a:t>
            </a:r>
          </a:p>
        </p:txBody>
      </p:sp>
    </p:spTree>
    <p:extLst>
      <p:ext uri="{BB962C8B-B14F-4D97-AF65-F5344CB8AC3E}">
        <p14:creationId xmlns:p14="http://schemas.microsoft.com/office/powerpoint/2010/main" val="860975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Statistics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5084" y="899652"/>
            <a:ext cx="7076766" cy="5486656"/>
          </a:xfrm>
        </p:spPr>
        <p:txBody>
          <a:bodyPr>
            <a:normAutofit/>
          </a:bodyPr>
          <a:lstStyle/>
          <a:p>
            <a:r>
              <a:rPr lang="en-GB" dirty="0" smtClean="0"/>
              <a:t>The </a:t>
            </a:r>
            <a:r>
              <a:rPr lang="en-GB" dirty="0"/>
              <a:t>estimated weekly volume of internet use at home in 2013 increased with the age of the child: 6.5 hours for 3-4 year olds, 6.7 hours for 5-7 year olds, 9.2 hours for 8-11 year olds and 17.0 hours for 12-15 year </a:t>
            </a:r>
            <a:r>
              <a:rPr lang="en-GB" dirty="0" smtClean="0"/>
              <a:t>olds </a:t>
            </a:r>
            <a:r>
              <a:rPr lang="en-GB" dirty="0"/>
              <a:t>(Ofcom</a:t>
            </a:r>
            <a:r>
              <a:rPr lang="en-GB" dirty="0" smtClean="0"/>
              <a:t>)</a:t>
            </a:r>
          </a:p>
          <a:p>
            <a:r>
              <a:rPr lang="en-GB" dirty="0"/>
              <a:t>Almost 1 in 4 of 8 to 11-year-olds and 3 in 4 of 12 to 15-year-olds has a social media profile</a:t>
            </a:r>
            <a:endParaRPr lang="en-GB" dirty="0" smtClean="0"/>
          </a:p>
          <a:p>
            <a:r>
              <a:rPr lang="en-GB" dirty="0" smtClean="0"/>
              <a:t>34% of children aged 8-12 have a profile on sites that require users to be aged 13 or over e.g. Facebook (</a:t>
            </a:r>
            <a:r>
              <a:rPr lang="en-GB" dirty="0" err="1" smtClean="0"/>
              <a:t>Childnet</a:t>
            </a:r>
            <a:r>
              <a:rPr lang="en-GB" dirty="0" smtClean="0"/>
              <a:t>)</a:t>
            </a:r>
          </a:p>
          <a:p>
            <a:r>
              <a:rPr lang="en-GB" dirty="0"/>
              <a:t>1 in 3 internet users are children</a:t>
            </a:r>
          </a:p>
          <a:p>
            <a:r>
              <a:rPr lang="en-GB" dirty="0"/>
              <a:t>1 in 4 children have experienced something upsetting on a social networking site.</a:t>
            </a:r>
            <a:endParaRPr lang="en-GB" dirty="0" smtClean="0"/>
          </a:p>
          <a:p>
            <a:r>
              <a:rPr lang="en-GB" dirty="0"/>
              <a:t>Around 1 in 8 young people have been bullied on social </a:t>
            </a:r>
            <a:r>
              <a:rPr lang="en-GB" dirty="0" smtClean="0"/>
              <a:t>media</a:t>
            </a:r>
          </a:p>
          <a:p>
            <a:r>
              <a:rPr lang="en-GB" dirty="0"/>
              <a:t>In 2017, the Internet Watch Foundation identified over 78,000 URLs containing child sexual abuse images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AutoShape 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1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1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1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1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7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8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1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AutoShape 2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AutoShape 2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AutoShape 2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AutoShape 2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AutoShape 2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AutoShape 2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AutoShape 2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AutoShape 27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AutoShape 28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AutoShape 29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5" name="AutoShape 30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6" name="AutoShape 31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7" name="AutoShape 32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8" name="AutoShape 33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9" name="AutoShape 34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AutoShape 35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AutoShape 36" descr="http://www.slideshare.net/alexfinvle/know-it-all-parents-esafety-presentation"/>
          <p:cNvSpPr>
            <a:spLocks noChangeAspect="1" noChangeArrowheads="1"/>
          </p:cNvSpPr>
          <p:nvPr/>
        </p:nvSpPr>
        <p:spPr bwMode="auto">
          <a:xfrm>
            <a:off x="188259" y="116989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72" name="Rectangle 37"/>
          <p:cNvSpPr>
            <a:spLocks noChangeArrowheads="1"/>
          </p:cNvSpPr>
          <p:nvPr/>
        </p:nvSpPr>
        <p:spPr bwMode="auto">
          <a:xfrm>
            <a:off x="188259" y="11698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78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Children Online</a:t>
            </a:r>
            <a:br>
              <a:rPr lang="en-GB" dirty="0" smtClean="0"/>
            </a:br>
            <a:r>
              <a:rPr lang="en-GB" sz="3000" dirty="0" smtClean="0"/>
              <a:t>Potential Risks</a:t>
            </a:r>
            <a:endParaRPr lang="en-GB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Cyber bullying</a:t>
            </a:r>
          </a:p>
          <a:p>
            <a:r>
              <a:rPr lang="en-GB" dirty="0" smtClean="0"/>
              <a:t>Grooming</a:t>
            </a:r>
          </a:p>
          <a:p>
            <a:r>
              <a:rPr lang="en-GB" dirty="0" smtClean="0"/>
              <a:t>Inappropriate websites</a:t>
            </a:r>
          </a:p>
          <a:p>
            <a:r>
              <a:rPr lang="en-GB" dirty="0" smtClean="0"/>
              <a:t>Losing control over pictures and </a:t>
            </a:r>
            <a:r>
              <a:rPr lang="en-GB" dirty="0"/>
              <a:t>video / Giving out too much information </a:t>
            </a:r>
            <a:r>
              <a:rPr lang="en-GB" dirty="0" smtClean="0"/>
              <a:t>online</a:t>
            </a:r>
          </a:p>
          <a:p>
            <a:r>
              <a:rPr lang="en-GB" dirty="0" smtClean="0"/>
              <a:t>Viruses, hacking and security</a:t>
            </a:r>
          </a:p>
          <a:p>
            <a:r>
              <a:rPr lang="en-GB" dirty="0" smtClean="0"/>
              <a:t>Addiction / too much screen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4481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we do in school to educate our children to stay safe online…</a:t>
            </a:r>
            <a:endParaRPr lang="en-GB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250" y="-318682"/>
            <a:ext cx="5124449" cy="7247840"/>
          </a:xfrm>
        </p:spPr>
      </p:pic>
    </p:spTree>
    <p:extLst>
      <p:ext uri="{BB962C8B-B14F-4D97-AF65-F5344CB8AC3E}">
        <p14:creationId xmlns:p14="http://schemas.microsoft.com/office/powerpoint/2010/main" val="238861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1" y="2085474"/>
            <a:ext cx="9601196" cy="3994483"/>
          </a:xfrm>
        </p:spPr>
        <p:txBody>
          <a:bodyPr>
            <a:norm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871" y="-7374"/>
            <a:ext cx="9153832" cy="686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98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5249" y="74215"/>
            <a:ext cx="5943600" cy="6585348"/>
          </a:xfrm>
          <a:prstGeom prst="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143624" y="59677"/>
            <a:ext cx="5943600" cy="6585348"/>
          </a:xfrm>
          <a:prstGeom prst="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959" y="1269388"/>
            <a:ext cx="1504950" cy="15049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7291" t="51634" r="56322" b="37355"/>
          <a:stretch/>
        </p:blipFill>
        <p:spPr>
          <a:xfrm>
            <a:off x="1788178" y="1847642"/>
            <a:ext cx="973395" cy="94389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7335" y="4624134"/>
            <a:ext cx="5779260" cy="194387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n-GB" b="1" dirty="0" smtClean="0">
                <a:effectLst/>
                <a:latin typeface="Comic Sans MS" panose="030F0702030302020204" pitchFamily="66" charset="0"/>
              </a:rPr>
              <a:t>What do children and young people say to look out for:</a:t>
            </a:r>
            <a:endParaRPr lang="en-GB" b="1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effectLst/>
                <a:latin typeface="Comic Sans MS" panose="030F0702030302020204" pitchFamily="66" charset="0"/>
              </a:rPr>
              <a:t>In-app purchases encourage you to spend money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effectLst/>
                <a:latin typeface="Comic Sans MS" panose="030F0702030302020204" pitchFamily="66" charset="0"/>
              </a:rPr>
              <a:t>It can be an addictive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effectLst/>
                <a:latin typeface="Comic Sans MS" panose="030F0702030302020204" pitchFamily="66" charset="0"/>
              </a:rPr>
              <a:t>It uses your location and allows the possibility of interacting with other players in the real world, including </a:t>
            </a:r>
            <a:r>
              <a:rPr lang="en-GB" dirty="0" smtClean="0">
                <a:effectLst/>
                <a:latin typeface="Comic Sans MS" panose="030F0702030302020204" pitchFamily="66" charset="0"/>
              </a:rPr>
              <a:t>going to inappropriate or risky places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2021" y="2717884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>
                <a:effectLst/>
                <a:latin typeface="Comic Sans MS" panose="030F0702030302020204" pitchFamily="66" charset="0"/>
              </a:rPr>
              <a:t>Young people say:</a:t>
            </a:r>
            <a:endParaRPr lang="en-GB" dirty="0" smtClean="0">
              <a:effectLst/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effectLst/>
                <a:latin typeface="Comic Sans MS" panose="030F0702030302020204" pitchFamily="66" charset="0"/>
              </a:rPr>
              <a:t>19% of young people who reviewed Pokémon GO said they know how to change their privacy settings on this site.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effectLst/>
                <a:latin typeface="Comic Sans MS" panose="030F0702030302020204" pitchFamily="66" charset="0"/>
              </a:rPr>
              <a:t>19% said they know how to turn off their location settings. </a:t>
            </a:r>
            <a:br>
              <a:rPr lang="en-GB" dirty="0" smtClean="0">
                <a:effectLst/>
                <a:latin typeface="Comic Sans MS" panose="030F0702030302020204" pitchFamily="66" charset="0"/>
              </a:rPr>
            </a:br>
            <a:endParaRPr lang="en-GB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52349" y="1144700"/>
            <a:ext cx="312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Pokémon GO allows you to find Pokémon characters and catch them to add to your collection. The map is based on where you are standing (in real life).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74" y="-69984"/>
            <a:ext cx="2743200" cy="1666875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6136873" y="985456"/>
            <a:ext cx="2818472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>
                <a:latin typeface="Comic Sans MS" panose="030F0702030302020204" pitchFamily="66" charset="0"/>
              </a:rPr>
              <a:t>Snapchat is an app that lets you send a photo, short video or message to your contacts. The ‘snap’ appears on screen for up to 10 seconds before disappearing, although it can be ‘</a:t>
            </a:r>
            <a:r>
              <a:rPr lang="en-GB" sz="1600" dirty="0" err="1" smtClean="0">
                <a:latin typeface="Comic Sans MS" panose="030F0702030302020204" pitchFamily="66" charset="0"/>
              </a:rPr>
              <a:t>screenshotted</a:t>
            </a:r>
            <a:r>
              <a:rPr lang="en-GB" sz="1600" dirty="0" smtClean="0">
                <a:latin typeface="Comic Sans MS" panose="030F0702030302020204" pitchFamily="66" charset="0"/>
              </a:rPr>
              <a:t>’. There’s also a feature called Snapchat Story that lets you share snaps in a sequence for up to 24 hours.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4255629" y="138484"/>
            <a:ext cx="3899677" cy="854293"/>
          </a:xfrm>
          <a:prstGeom prst="rect">
            <a:avLst/>
          </a:prstGeom>
          <a:solidFill>
            <a:srgbClr val="FFC000"/>
          </a:solidFill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b="1" dirty="0" smtClean="0"/>
              <a:t>Age Restrictions</a:t>
            </a:r>
            <a:endParaRPr lang="en-GB" b="1" dirty="0"/>
          </a:p>
        </p:txBody>
      </p:sp>
      <p:sp>
        <p:nvSpPr>
          <p:cNvPr id="14" name="Rectangle 13"/>
          <p:cNvSpPr/>
          <p:nvPr/>
        </p:nvSpPr>
        <p:spPr>
          <a:xfrm>
            <a:off x="6138493" y="5049424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b="1" dirty="0" smtClean="0">
                <a:effectLst/>
                <a:latin typeface="Comic Sans MS" panose="030F0702030302020204" pitchFamily="66" charset="0"/>
              </a:rPr>
              <a:t>What do children and young people say to look out for:</a:t>
            </a:r>
            <a:endParaRPr lang="en-GB" sz="1400" dirty="0" smtClean="0">
              <a:effectLst/>
              <a:latin typeface="Comic Sans MS" panose="030F0702030302020204" pitchFamily="66" charset="0"/>
            </a:endParaRPr>
          </a:p>
          <a:p>
            <a:r>
              <a:rPr lang="en-GB" sz="1400" dirty="0" smtClean="0">
                <a:effectLst/>
                <a:latin typeface="Comic Sans MS" panose="030F0702030302020204" pitchFamily="66" charset="0"/>
              </a:rPr>
              <a:t>32% of the children and young people who reviewed Snapchat thought that it can be risky. The main reasons they gave were: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Strangers adding you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You can’t control what you see when you open a Snapchat from someone else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People can screenshot your </a:t>
            </a:r>
            <a:r>
              <a:rPr lang="en-GB" sz="1400" dirty="0" err="1" smtClean="0">
                <a:effectLst/>
                <a:latin typeface="Comic Sans MS" panose="030F0702030302020204" pitchFamily="66" charset="0"/>
              </a:rPr>
              <a:t>Snapchats</a:t>
            </a:r>
            <a:r>
              <a:rPr lang="en-GB" sz="1400" dirty="0" smtClean="0">
                <a:effectLst/>
                <a:latin typeface="Comic Sans MS" panose="030F0702030302020204" pitchFamily="66" charset="0"/>
              </a:rPr>
              <a:t> and then share them</a:t>
            </a:r>
            <a:br>
              <a:rPr lang="en-GB" sz="1400" dirty="0" smtClean="0">
                <a:effectLst/>
                <a:latin typeface="Comic Sans MS" panose="030F0702030302020204" pitchFamily="66" charset="0"/>
              </a:rPr>
            </a:br>
            <a:endParaRPr lang="en-GB" sz="14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168021" y="4521571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b="1" dirty="0" smtClean="0">
                <a:effectLst/>
                <a:latin typeface="Comic Sans MS" panose="030F0702030302020204" pitchFamily="66" charset="0"/>
              </a:rPr>
              <a:t>Parents say:</a:t>
            </a:r>
            <a:endParaRPr lang="en-GB" sz="1200" dirty="0" smtClean="0">
              <a:effectLst/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200" dirty="0" smtClean="0">
                <a:effectLst/>
                <a:latin typeface="Comic Sans MS" panose="030F0702030302020204" pitchFamily="66" charset="0"/>
              </a:rPr>
              <a:t>“Signing up is far too easy and it is very easy for kids to pretend that they are older.” - Father of girls aged 4 and 13</a:t>
            </a:r>
            <a:endParaRPr lang="en-GB" sz="12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809871" y="1595148"/>
            <a:ext cx="3308676" cy="3108543"/>
          </a:xfrm>
          <a:prstGeom prst="rect">
            <a:avLst/>
          </a:prstGeom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 smtClean="0">
                <a:effectLst/>
                <a:latin typeface="Comic Sans MS" panose="030F0702030302020204" pitchFamily="66" charset="0"/>
              </a:rPr>
              <a:t>Young people say:</a:t>
            </a:r>
            <a:endParaRPr lang="en-GB" sz="1400" dirty="0" smtClean="0">
              <a:effectLst/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“If your privacy's not on, anyone can follow you.” - Girl, 13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“If you turn off location settings, you can’t use filters, so you have to keep location settings on.” - Girl, 13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“I don't know how to change the settings.” - Girl, 14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66% of young people who reviewed Snapchat said they know how to change their privacy settings on this site.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57% said they know how to turn off their location settings.</a:t>
            </a:r>
            <a:endParaRPr lang="en-GB" sz="1400" dirty="0">
              <a:effectLst/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7916" y="110054"/>
            <a:ext cx="1678221" cy="16782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</a:blip>
          <a:srcRect l="31250" t="70444" r="59250" b="11334"/>
          <a:stretch/>
        </p:blipFill>
        <p:spPr>
          <a:xfrm>
            <a:off x="9429359" y="719401"/>
            <a:ext cx="928557" cy="896543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8316344" y="-26377"/>
            <a:ext cx="2397533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10160">
                  <a:solidFill>
                    <a:srgbClr val="FFFF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Snapchat</a:t>
            </a:r>
            <a:endParaRPr lang="en-US" sz="6600" b="1" cap="none" spc="0" dirty="0">
              <a:ln w="10160">
                <a:solidFill>
                  <a:srgbClr val="FFFF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300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Self Esteem…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9454" y="1495808"/>
            <a:ext cx="8452234" cy="4229212"/>
          </a:xfrm>
        </p:spPr>
      </p:pic>
    </p:spTree>
    <p:extLst>
      <p:ext uri="{BB962C8B-B14F-4D97-AF65-F5344CB8AC3E}">
        <p14:creationId xmlns:p14="http://schemas.microsoft.com/office/powerpoint/2010/main" val="154103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20599" y="59457"/>
            <a:ext cx="3899677" cy="1026556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GB" b="1" dirty="0" smtClean="0"/>
              <a:t>Age Restrictions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3024" y="62705"/>
            <a:ext cx="2089925" cy="2089925"/>
          </a:xfrm>
        </p:spPr>
      </p:pic>
      <p:sp>
        <p:nvSpPr>
          <p:cNvPr id="5" name="Rectangle 4"/>
          <p:cNvSpPr/>
          <p:nvPr/>
        </p:nvSpPr>
        <p:spPr>
          <a:xfrm>
            <a:off x="6419849" y="2380960"/>
            <a:ext cx="54102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600" dirty="0" smtClean="0">
                <a:latin typeface="Comic Sans MS" panose="030F0702030302020204" pitchFamily="66" charset="0"/>
              </a:rPr>
              <a:t>YouTube allows you to watch, </a:t>
            </a:r>
            <a:r>
              <a:rPr lang="en-GB" sz="1600" b="1" dirty="0" smtClean="0">
                <a:latin typeface="Comic Sans MS" panose="030F0702030302020204" pitchFamily="66" charset="0"/>
              </a:rPr>
              <a:t>create and comment</a:t>
            </a:r>
            <a:r>
              <a:rPr lang="en-GB" sz="1600" dirty="0" smtClean="0">
                <a:latin typeface="Comic Sans MS" panose="030F0702030302020204" pitchFamily="66" charset="0"/>
              </a:rPr>
              <a:t> on videos. You can create </a:t>
            </a:r>
            <a:r>
              <a:rPr lang="en-GB" sz="1600" b="1" dirty="0" smtClean="0">
                <a:latin typeface="Comic Sans MS" panose="030F0702030302020204" pitchFamily="66" charset="0"/>
              </a:rPr>
              <a:t>your own YouTube account,</a:t>
            </a:r>
            <a:r>
              <a:rPr lang="en-GB" sz="1600" dirty="0" smtClean="0">
                <a:latin typeface="Comic Sans MS" panose="030F0702030302020204" pitchFamily="66" charset="0"/>
              </a:rPr>
              <a:t> create a music playlist, and even create your own channel, which means you will have a </a:t>
            </a:r>
            <a:r>
              <a:rPr lang="en-GB" sz="1600" b="1" dirty="0" smtClean="0">
                <a:latin typeface="Comic Sans MS" panose="030F0702030302020204" pitchFamily="66" charset="0"/>
              </a:rPr>
              <a:t>public profile. </a:t>
            </a:r>
            <a:r>
              <a:rPr lang="en-GB" sz="1600" dirty="0" smtClean="0">
                <a:latin typeface="Comic Sans MS" panose="030F0702030302020204" pitchFamily="66" charset="0"/>
              </a:rPr>
              <a:t>YouTube allows </a:t>
            </a:r>
            <a:r>
              <a:rPr lang="en-GB" sz="1600" b="1" dirty="0" smtClean="0">
                <a:latin typeface="Comic Sans MS" panose="030F0702030302020204" pitchFamily="66" charset="0"/>
              </a:rPr>
              <a:t>live streaming</a:t>
            </a:r>
            <a:r>
              <a:rPr lang="en-GB" sz="1600" dirty="0" smtClean="0">
                <a:latin typeface="Comic Sans MS" panose="030F0702030302020204" pitchFamily="66" charset="0"/>
              </a:rPr>
              <a:t>. 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50" t="70444" r="59250" b="11334"/>
          <a:stretch/>
        </p:blipFill>
        <p:spPr>
          <a:xfrm>
            <a:off x="8703873" y="156709"/>
            <a:ext cx="994552" cy="9602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00800" y="3738984"/>
            <a:ext cx="5562600" cy="1661993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600" b="1" dirty="0" smtClean="0">
                <a:effectLst/>
                <a:latin typeface="Comic Sans MS" panose="030F0702030302020204" pitchFamily="66" charset="0"/>
              </a:rPr>
              <a:t>What do children and young people say to look out for:</a:t>
            </a:r>
            <a:endParaRPr lang="en-GB" sz="1600" dirty="0" smtClean="0">
              <a:effectLst/>
              <a:latin typeface="Comic Sans MS" panose="030F0702030302020204" pitchFamily="66" charset="0"/>
            </a:endParaRPr>
          </a:p>
          <a:p>
            <a:r>
              <a:rPr lang="en-GB" sz="1400" dirty="0" smtClean="0">
                <a:effectLst/>
                <a:latin typeface="Comic Sans MS" panose="030F0702030302020204" pitchFamily="66" charset="0"/>
              </a:rPr>
              <a:t>26% of the children and young people who reviewed YouTube thought that it can be risky. Key things they mentioned were: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Some videos don’t contain age appropriate content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Mean comments on videos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Adverts, these can be annoying and sometimes inappropriate</a:t>
            </a:r>
            <a:endParaRPr lang="en-GB" sz="1400" dirty="0">
              <a:effectLst/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873" y="897948"/>
            <a:ext cx="2807901" cy="157242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778" y="-963493"/>
            <a:ext cx="2949965" cy="294996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248400" y="22873"/>
            <a:ext cx="5943600" cy="621659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5249" y="16488"/>
            <a:ext cx="5943600" cy="622298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96" y="62705"/>
            <a:ext cx="1708367" cy="170836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31250" t="70444" r="59250" b="11334"/>
          <a:stretch/>
        </p:blipFill>
        <p:spPr>
          <a:xfrm>
            <a:off x="473410" y="1768924"/>
            <a:ext cx="1057580" cy="1021118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763540" y="1007223"/>
            <a:ext cx="43991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latin typeface="Comic Sans MS" panose="030F0702030302020204" pitchFamily="66" charset="0"/>
              </a:rPr>
              <a:t>Facebook is a social network which lets you create a page about yourself. You can </a:t>
            </a:r>
            <a:r>
              <a:rPr lang="en-GB" b="1" dirty="0" smtClean="0">
                <a:latin typeface="Comic Sans MS" panose="030F0702030302020204" pitchFamily="66" charset="0"/>
              </a:rPr>
              <a:t>add friends</a:t>
            </a:r>
            <a:r>
              <a:rPr lang="en-GB" dirty="0" smtClean="0">
                <a:latin typeface="Comic Sans MS" panose="030F0702030302020204" pitchFamily="66" charset="0"/>
              </a:rPr>
              <a:t>, </a:t>
            </a:r>
            <a:r>
              <a:rPr lang="en-GB" b="1" dirty="0" smtClean="0">
                <a:latin typeface="Comic Sans MS" panose="030F0702030302020204" pitchFamily="66" charset="0"/>
              </a:rPr>
              <a:t>write on people’s pages</a:t>
            </a:r>
            <a:r>
              <a:rPr lang="en-GB" dirty="0" smtClean="0">
                <a:latin typeface="Comic Sans MS" panose="030F0702030302020204" pitchFamily="66" charset="0"/>
              </a:rPr>
              <a:t>, </a:t>
            </a:r>
            <a:r>
              <a:rPr lang="en-GB" b="1" dirty="0" smtClean="0">
                <a:latin typeface="Comic Sans MS" panose="030F0702030302020204" pitchFamily="66" charset="0"/>
              </a:rPr>
              <a:t>share photos </a:t>
            </a:r>
            <a:r>
              <a:rPr lang="en-GB" dirty="0" smtClean="0">
                <a:latin typeface="Comic Sans MS" panose="030F0702030302020204" pitchFamily="66" charset="0"/>
              </a:rPr>
              <a:t>and videos including </a:t>
            </a:r>
            <a:r>
              <a:rPr lang="en-GB" b="1" dirty="0" smtClean="0">
                <a:latin typeface="Comic Sans MS" panose="030F0702030302020204" pitchFamily="66" charset="0"/>
              </a:rPr>
              <a:t>live videos</a:t>
            </a:r>
            <a:r>
              <a:rPr lang="en-GB" dirty="0" smtClean="0">
                <a:latin typeface="Comic Sans MS" panose="030F0702030302020204" pitchFamily="66" charset="0"/>
              </a:rPr>
              <a:t>. Facebook Messenger allows you to </a:t>
            </a:r>
            <a:r>
              <a:rPr lang="en-GB" b="1" dirty="0" smtClean="0">
                <a:latin typeface="Comic Sans MS" panose="030F0702030302020204" pitchFamily="66" charset="0"/>
              </a:rPr>
              <a:t>instant message</a:t>
            </a:r>
            <a:r>
              <a:rPr lang="en-GB" dirty="0" smtClean="0">
                <a:latin typeface="Comic Sans MS" panose="030F0702030302020204" pitchFamily="66" charset="0"/>
              </a:rPr>
              <a:t> in group chats or one to one. Facebook allows </a:t>
            </a:r>
            <a:r>
              <a:rPr lang="en-GB" b="1" dirty="0" smtClean="0">
                <a:latin typeface="Comic Sans MS" panose="030F0702030302020204" pitchFamily="66" charset="0"/>
              </a:rPr>
              <a:t>live streaming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5249" y="4453692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b="1" dirty="0" smtClean="0">
                <a:effectLst/>
                <a:latin typeface="Comic Sans MS" panose="030F0702030302020204" pitchFamily="66" charset="0"/>
              </a:rPr>
              <a:t>Parents say:</a:t>
            </a:r>
            <a:endParaRPr lang="en-GB" sz="1600" dirty="0" smtClean="0">
              <a:effectLst/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effectLst/>
                <a:latin typeface="Comic Sans MS" panose="030F0702030302020204" pitchFamily="66" charset="0"/>
              </a:rPr>
              <a:t>“It's too easy for underage people to register.” - Father of children aged 16 and 18</a:t>
            </a:r>
            <a:endParaRPr lang="en-GB" sz="16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6675" y="5131472"/>
            <a:ext cx="5972173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b="1" dirty="0" smtClean="0">
                <a:effectLst/>
                <a:latin typeface="Comic Sans MS" panose="030F0702030302020204" pitchFamily="66" charset="0"/>
              </a:rPr>
              <a:t>Young people say:</a:t>
            </a:r>
            <a:endParaRPr lang="en-GB" sz="1600" dirty="0" smtClean="0">
              <a:effectLst/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effectLst/>
                <a:latin typeface="Comic Sans MS" panose="030F0702030302020204" pitchFamily="66" charset="0"/>
              </a:rPr>
              <a:t>76% of young people who reviewed Facebook said they know how to report on this site. 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600" dirty="0" smtClean="0">
                <a:effectLst/>
                <a:latin typeface="Comic Sans MS" panose="030F0702030302020204" pitchFamily="66" charset="0"/>
              </a:rPr>
              <a:t>85% said they know how to block someone. </a:t>
            </a:r>
            <a:endParaRPr lang="en-GB" sz="16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0961" y="3430110"/>
            <a:ext cx="5957887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Talking to strangers, or having strangers view their profile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Lack of privacy and a feeling that anyone can find and add them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Adverts and pop-ups which aren’t appropriate for young people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Coming across disturbing or upsetting videos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 smtClean="0">
                <a:effectLst/>
                <a:latin typeface="Comic Sans MS" panose="030F0702030302020204" pitchFamily="66" charset="0"/>
              </a:rPr>
              <a:t>Hackers</a:t>
            </a:r>
            <a:endParaRPr lang="en-GB" sz="14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9525" y="3135157"/>
            <a:ext cx="6324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1600" b="1" u="sng" dirty="0" smtClean="0">
                <a:effectLst/>
                <a:latin typeface="Comic Sans MS" panose="030F0702030302020204" pitchFamily="66" charset="0"/>
              </a:rPr>
              <a:t>Thinks to look out for:</a:t>
            </a:r>
            <a:endParaRPr lang="en-GB" sz="1600" b="1" u="sng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52676" y="6390232"/>
            <a:ext cx="1137234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400" b="1" dirty="0" smtClean="0"/>
              <a:t>Find out about more apps here: </a:t>
            </a:r>
            <a:r>
              <a:rPr lang="en-GB" sz="2400" b="1" dirty="0" smtClean="0">
                <a:hlinkClick r:id="rId7"/>
              </a:rPr>
              <a:t>https</a:t>
            </a:r>
            <a:r>
              <a:rPr lang="en-GB" sz="2400" b="1" dirty="0">
                <a:hlinkClick r:id="rId7"/>
              </a:rPr>
              <a:t>://www.net-aware.org.uk/networks/?</a:t>
            </a:r>
            <a:r>
              <a:rPr lang="en-GB" sz="2400" b="1" dirty="0" smtClean="0">
                <a:hlinkClick r:id="rId7"/>
              </a:rPr>
              <a:t>order=title</a:t>
            </a:r>
            <a:endParaRPr lang="en-GB" sz="2400" b="1" dirty="0" smtClean="0"/>
          </a:p>
          <a:p>
            <a:pPr algn="ctr"/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06039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Dangerous Apps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905936" y="939170"/>
            <a:ext cx="668340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/>
              <a:t>1. SeekingArrangement.com</a:t>
            </a:r>
          </a:p>
          <a:p>
            <a:endParaRPr lang="en-GB" b="1" dirty="0"/>
          </a:p>
          <a:p>
            <a:r>
              <a:rPr lang="en-GB" b="1" dirty="0"/>
              <a:t>2. </a:t>
            </a:r>
            <a:r>
              <a:rPr lang="en-GB" b="1" dirty="0" err="1"/>
              <a:t>Yik</a:t>
            </a:r>
            <a:r>
              <a:rPr lang="en-GB" b="1" dirty="0"/>
              <a:t> Yak </a:t>
            </a:r>
            <a:endParaRPr lang="en-GB" b="1" dirty="0" smtClean="0"/>
          </a:p>
          <a:p>
            <a:endParaRPr lang="en-GB" b="1" dirty="0" smtClean="0"/>
          </a:p>
          <a:p>
            <a:r>
              <a:rPr lang="en-GB" b="1" dirty="0"/>
              <a:t>3. </a:t>
            </a:r>
            <a:r>
              <a:rPr lang="en-GB" b="1" dirty="0" smtClean="0"/>
              <a:t>Ask.fm</a:t>
            </a:r>
          </a:p>
          <a:p>
            <a:endParaRPr lang="en-GB" b="1" dirty="0"/>
          </a:p>
          <a:p>
            <a:r>
              <a:rPr lang="en-GB" b="1" dirty="0"/>
              <a:t>4. </a:t>
            </a:r>
            <a:r>
              <a:rPr lang="en-GB" b="1" dirty="0" err="1" smtClean="0"/>
              <a:t>Kik</a:t>
            </a:r>
            <a:r>
              <a:rPr lang="en-GB" b="1" dirty="0" smtClean="0"/>
              <a:t> </a:t>
            </a:r>
            <a:r>
              <a:rPr lang="en-GB" b="1" dirty="0"/>
              <a:t>Messenger</a:t>
            </a:r>
            <a:r>
              <a:rPr lang="en-GB" dirty="0"/>
              <a:t> </a:t>
            </a:r>
            <a:endParaRPr lang="en-GB" b="1" dirty="0" smtClean="0"/>
          </a:p>
          <a:p>
            <a:endParaRPr lang="en-GB" b="1" dirty="0" smtClean="0"/>
          </a:p>
          <a:p>
            <a:r>
              <a:rPr lang="en-GB" b="1" dirty="0"/>
              <a:t>5. </a:t>
            </a:r>
            <a:r>
              <a:rPr lang="en-GB" b="1" dirty="0" err="1" smtClean="0"/>
              <a:t>Omegle</a:t>
            </a:r>
            <a:endParaRPr lang="en-GB" b="1" dirty="0" smtClean="0"/>
          </a:p>
          <a:p>
            <a:endParaRPr lang="en-GB" b="1" dirty="0"/>
          </a:p>
          <a:p>
            <a:r>
              <a:rPr lang="en-GB" b="1" dirty="0"/>
              <a:t>6. </a:t>
            </a:r>
            <a:r>
              <a:rPr lang="en-GB" b="1" dirty="0" smtClean="0"/>
              <a:t>Whisper</a:t>
            </a:r>
          </a:p>
          <a:p>
            <a:endParaRPr lang="en-GB" b="1" dirty="0"/>
          </a:p>
          <a:p>
            <a:r>
              <a:rPr lang="en-GB" b="1" dirty="0" smtClean="0"/>
              <a:t>7. </a:t>
            </a:r>
            <a:r>
              <a:rPr lang="en-GB" b="1" dirty="0" err="1"/>
              <a:t>Y</a:t>
            </a:r>
            <a:r>
              <a:rPr lang="en-GB" b="1" dirty="0" err="1" smtClean="0"/>
              <a:t>ubo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877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Risks of Gaming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Many online games have communication features which allow their users to interact </a:t>
            </a:r>
            <a:r>
              <a:rPr lang="en-GB" dirty="0" smtClean="0"/>
              <a:t>anonymously</a:t>
            </a:r>
            <a:r>
              <a:rPr lang="en-GB" dirty="0"/>
              <a:t> </a:t>
            </a:r>
            <a:r>
              <a:rPr lang="en-GB" dirty="0" smtClean="0"/>
              <a:t>e.g. </a:t>
            </a:r>
            <a:r>
              <a:rPr lang="en-GB" dirty="0" err="1" smtClean="0"/>
              <a:t>Minecraft</a:t>
            </a:r>
            <a:r>
              <a:rPr lang="en-GB" dirty="0" smtClean="0"/>
              <a:t> (all devices) and World of Warcraft (PC)</a:t>
            </a:r>
            <a:endParaRPr lang="en-GB" i="1" dirty="0" smtClean="0"/>
          </a:p>
          <a:p>
            <a:r>
              <a:rPr lang="en-GB" dirty="0" smtClean="0"/>
              <a:t>Cyberbullies </a:t>
            </a:r>
            <a:r>
              <a:rPr lang="en-GB" dirty="0"/>
              <a:t>may harass fellow gamers and online scam artists may promise virtual goods in an effort to get credit card </a:t>
            </a:r>
            <a:r>
              <a:rPr lang="en-GB" dirty="0" smtClean="0"/>
              <a:t>information e.g. World of Warcraft</a:t>
            </a:r>
            <a:endParaRPr lang="en-GB" dirty="0"/>
          </a:p>
          <a:p>
            <a:r>
              <a:rPr lang="en-GB" dirty="0"/>
              <a:t>Some game consoles allow </a:t>
            </a:r>
            <a:r>
              <a:rPr lang="en-GB" dirty="0" smtClean="0"/>
              <a:t>internet </a:t>
            </a:r>
            <a:r>
              <a:rPr lang="en-GB" dirty="0"/>
              <a:t>access as well, so it is important to be aware of their communication features. </a:t>
            </a:r>
          </a:p>
        </p:txBody>
      </p:sp>
    </p:spTree>
    <p:extLst>
      <p:ext uri="{BB962C8B-B14F-4D97-AF65-F5344CB8AC3E}">
        <p14:creationId xmlns:p14="http://schemas.microsoft.com/office/powerpoint/2010/main" val="396357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Parental </a:t>
            </a:r>
            <a:r>
              <a:rPr lang="en-GB" dirty="0" smtClean="0"/>
              <a:t>Controls</a:t>
            </a:r>
            <a:br>
              <a:rPr lang="en-GB" dirty="0" smtClean="0"/>
            </a:br>
            <a:r>
              <a:rPr lang="en-GB" sz="2700" dirty="0" smtClean="0"/>
              <a:t>Gaming Devices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580" y="973393"/>
            <a:ext cx="7592958" cy="5176684"/>
          </a:xfrm>
        </p:spPr>
        <p:txBody>
          <a:bodyPr>
            <a:normAutofit/>
          </a:bodyPr>
          <a:lstStyle/>
          <a:p>
            <a:r>
              <a:rPr lang="en-GB" dirty="0" smtClean="0"/>
              <a:t>Parental controls can also be set up on games consoles, such as </a:t>
            </a:r>
            <a:r>
              <a:rPr lang="en-GB" dirty="0" err="1" smtClean="0"/>
              <a:t>Playstation</a:t>
            </a:r>
            <a:r>
              <a:rPr lang="en-GB" dirty="0" smtClean="0"/>
              <a:t>, Xbox and Nintendo Wii.</a:t>
            </a:r>
          </a:p>
          <a:p>
            <a:r>
              <a:rPr lang="en-GB" dirty="0" smtClean="0"/>
              <a:t>Restrict </a:t>
            </a:r>
            <a:r>
              <a:rPr lang="en-GB" dirty="0"/>
              <a:t>games based on age rating</a:t>
            </a:r>
            <a:r>
              <a:rPr lang="en-GB" dirty="0" smtClean="0"/>
              <a:t>.</a:t>
            </a:r>
          </a:p>
          <a:p>
            <a:r>
              <a:rPr lang="en-GB" dirty="0" smtClean="0"/>
              <a:t>Restrict time spent e.g. On the Xbox 360 activate </a:t>
            </a:r>
            <a:r>
              <a:rPr lang="en-GB" dirty="0"/>
              <a:t>the “Family Timer” to limit the total </a:t>
            </a:r>
            <a:r>
              <a:rPr lang="en-GB" dirty="0" smtClean="0"/>
              <a:t>amount. </a:t>
            </a:r>
            <a:endParaRPr lang="en-GB" dirty="0"/>
          </a:p>
          <a:p>
            <a:r>
              <a:rPr lang="en-GB" dirty="0"/>
              <a:t>C</a:t>
            </a:r>
            <a:r>
              <a:rPr lang="en-GB" dirty="0" smtClean="0"/>
              <a:t>ontrol your child’s friend requests so you know who they’re playing with online.</a:t>
            </a:r>
          </a:p>
          <a:p>
            <a:r>
              <a:rPr lang="en-GB" dirty="0" smtClean="0"/>
              <a:t>Restrict </a:t>
            </a:r>
            <a:r>
              <a:rPr lang="en-GB" dirty="0"/>
              <a:t>online user-to-user communication and the </a:t>
            </a:r>
            <a:r>
              <a:rPr lang="en-GB" dirty="0" smtClean="0"/>
              <a:t>exchange </a:t>
            </a:r>
            <a:r>
              <a:rPr lang="en-GB" dirty="0"/>
              <a:t>of user-generated </a:t>
            </a:r>
            <a:r>
              <a:rPr lang="en-GB" dirty="0" smtClean="0"/>
              <a:t>content.</a:t>
            </a:r>
          </a:p>
        </p:txBody>
      </p:sp>
    </p:spTree>
    <p:extLst>
      <p:ext uri="{BB962C8B-B14F-4D97-AF65-F5344CB8AC3E}">
        <p14:creationId xmlns:p14="http://schemas.microsoft.com/office/powerpoint/2010/main" val="390979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Preventing in-app purchases – and potentially saving you lots of money…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895" y="429609"/>
            <a:ext cx="3217882" cy="5723541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8239" y="429609"/>
            <a:ext cx="3367487" cy="5989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61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Preventing in-app purchases – and potentially saving you lots of money…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139700"/>
            <a:ext cx="3714749" cy="660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06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Preventing in-app </a:t>
            </a:r>
            <a:r>
              <a:rPr lang="en-GB" dirty="0" smtClean="0"/>
              <a:t>purchases – and potentially saving you lots of money…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01" y="143742"/>
            <a:ext cx="3688926" cy="6561371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5127" y="0"/>
            <a:ext cx="38556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3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Family Sharing – controlling what they download…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4300" y="262156"/>
            <a:ext cx="3555777" cy="632454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077" y="-4572"/>
            <a:ext cx="38556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5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Parental Controls </a:t>
            </a:r>
            <a:br>
              <a:rPr lang="en-GB" dirty="0" smtClean="0"/>
            </a:br>
            <a:r>
              <a:rPr lang="en-GB" sz="2800" dirty="0" smtClean="0"/>
              <a:t>and Being in Control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b="1" dirty="0" smtClean="0"/>
              <a:t>Do your research! Before purchasing or downloading a game or app for your child, check out sights like ‘ Common Sense Media’  for app reviews and advice. CHECK AGE RATINGS.</a:t>
            </a:r>
          </a:p>
          <a:p>
            <a:r>
              <a:rPr lang="en-GB" sz="2800" b="1" dirty="0" smtClean="0"/>
              <a:t>Consider </a:t>
            </a:r>
            <a:r>
              <a:rPr lang="en-GB" sz="2800" b="1" dirty="0"/>
              <a:t>YouTube Kids as a safer option for younger children. YouTube Kids allows parents to set an age level and time limits</a:t>
            </a:r>
            <a:r>
              <a:rPr lang="en-GB" sz="2800" b="1" dirty="0" smtClean="0"/>
              <a:t>.</a:t>
            </a:r>
            <a:endParaRPr lang="en-GB" sz="2800" dirty="0"/>
          </a:p>
          <a:p>
            <a:pPr marL="0" indent="0">
              <a:buNone/>
            </a:pPr>
            <a:r>
              <a:rPr lang="en-GB" sz="2800" dirty="0"/>
              <a:t/>
            </a:r>
            <a:br>
              <a:rPr lang="en-GB" sz="2800" dirty="0"/>
            </a:br>
            <a:r>
              <a:rPr lang="en-GB" sz="2800" dirty="0" smtClean="0"/>
              <a:t>The </a:t>
            </a:r>
            <a:r>
              <a:rPr lang="en-GB" sz="2800" dirty="0"/>
              <a:t>O2 NSPCC Online Safety Helpline can help you to set up parental controls, adjust privacy settings or get advice on social networks. You can call </a:t>
            </a:r>
            <a:r>
              <a:rPr lang="en-GB" sz="2800" dirty="0" smtClean="0"/>
              <a:t>them </a:t>
            </a:r>
            <a:r>
              <a:rPr lang="en-GB" sz="2800" dirty="0"/>
              <a:t>free on 0808 800 5002.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94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TM03457475[[fn=Frame]]</Template>
  <TotalTime>2807</TotalTime>
  <Words>1044</Words>
  <Application>Microsoft Office PowerPoint</Application>
  <PresentationFormat>Widescreen</PresentationFormat>
  <Paragraphs>124</Paragraphs>
  <Slides>19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Arabic Typesetting</vt:lpstr>
      <vt:lpstr>Arial</vt:lpstr>
      <vt:lpstr>Calibri</vt:lpstr>
      <vt:lpstr>Comic Sans MS</vt:lpstr>
      <vt:lpstr>Corbel</vt:lpstr>
      <vt:lpstr>Wingdings 2</vt:lpstr>
      <vt:lpstr>Frame</vt:lpstr>
      <vt:lpstr>Keeping Children Safe Parent Workshop</vt:lpstr>
      <vt:lpstr>Aims of the session</vt:lpstr>
      <vt:lpstr>Have a go at answering the following questions…</vt:lpstr>
      <vt:lpstr>True or False?</vt:lpstr>
      <vt:lpstr>Statistics</vt:lpstr>
      <vt:lpstr>Children Online Potential Risks</vt:lpstr>
      <vt:lpstr>What we do in school to educate our children to stay safe online…</vt:lpstr>
      <vt:lpstr>PowerPoint Presentation</vt:lpstr>
      <vt:lpstr>PowerPoint Presentation</vt:lpstr>
      <vt:lpstr>Self Esteem…</vt:lpstr>
      <vt:lpstr>Age Restrictions</vt:lpstr>
      <vt:lpstr>Dangerous Apps</vt:lpstr>
      <vt:lpstr>Risks of Gaming</vt:lpstr>
      <vt:lpstr>Parental Controls Gaming Devices</vt:lpstr>
      <vt:lpstr>Preventing in-app purchases – and potentially saving you lots of money…</vt:lpstr>
      <vt:lpstr>Preventing in-app purchases – and potentially saving you lots of money…</vt:lpstr>
      <vt:lpstr>Preventing in-app purchases – and potentially saving you lots of money…</vt:lpstr>
      <vt:lpstr>Family Sharing – controlling what they download…</vt:lpstr>
      <vt:lpstr>Parental Controls  and Being in Control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E-Safety Parent Workshop</dc:title>
  <dc:creator>caroline nugent</dc:creator>
  <cp:lastModifiedBy>C.Barker</cp:lastModifiedBy>
  <cp:revision>75</cp:revision>
  <cp:lastPrinted>2014-03-20T14:38:44Z</cp:lastPrinted>
  <dcterms:created xsi:type="dcterms:W3CDTF">2014-03-16T17:18:22Z</dcterms:created>
  <dcterms:modified xsi:type="dcterms:W3CDTF">2019-03-20T20:49:29Z</dcterms:modified>
</cp:coreProperties>
</file>